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2"/>
  </p:notesMasterIdLst>
  <p:sldIdLst>
    <p:sldId id="388" r:id="rId2"/>
    <p:sldId id="278" r:id="rId3"/>
    <p:sldId id="283" r:id="rId4"/>
    <p:sldId id="308" r:id="rId5"/>
    <p:sldId id="291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81" r:id="rId44"/>
    <p:sldId id="382" r:id="rId45"/>
    <p:sldId id="383" r:id="rId46"/>
    <p:sldId id="384" r:id="rId47"/>
    <p:sldId id="385" r:id="rId48"/>
    <p:sldId id="346" r:id="rId49"/>
    <p:sldId id="347" r:id="rId50"/>
    <p:sldId id="348" r:id="rId51"/>
    <p:sldId id="349" r:id="rId52"/>
    <p:sldId id="371" r:id="rId53"/>
    <p:sldId id="372" r:id="rId54"/>
    <p:sldId id="373" r:id="rId55"/>
    <p:sldId id="374" r:id="rId56"/>
    <p:sldId id="375" r:id="rId57"/>
    <p:sldId id="376" r:id="rId58"/>
    <p:sldId id="378" r:id="rId59"/>
    <p:sldId id="379" r:id="rId60"/>
    <p:sldId id="386" r:id="rId61"/>
    <p:sldId id="377" r:id="rId62"/>
    <p:sldId id="387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99" r:id="rId74"/>
    <p:sldId id="400" r:id="rId75"/>
    <p:sldId id="401" r:id="rId76"/>
    <p:sldId id="402" r:id="rId77"/>
    <p:sldId id="403" r:id="rId78"/>
    <p:sldId id="404" r:id="rId79"/>
    <p:sldId id="405" r:id="rId80"/>
    <p:sldId id="406" r:id="rId81"/>
    <p:sldId id="407" r:id="rId82"/>
    <p:sldId id="408" r:id="rId83"/>
    <p:sldId id="409" r:id="rId84"/>
    <p:sldId id="410" r:id="rId85"/>
    <p:sldId id="411" r:id="rId86"/>
    <p:sldId id="412" r:id="rId87"/>
    <p:sldId id="413" r:id="rId88"/>
    <p:sldId id="414" r:id="rId89"/>
    <p:sldId id="415" r:id="rId90"/>
    <p:sldId id="416" r:id="rId91"/>
    <p:sldId id="417" r:id="rId92"/>
    <p:sldId id="418" r:id="rId93"/>
    <p:sldId id="419" r:id="rId94"/>
    <p:sldId id="420" r:id="rId95"/>
    <p:sldId id="421" r:id="rId96"/>
    <p:sldId id="422" r:id="rId97"/>
    <p:sldId id="423" r:id="rId98"/>
    <p:sldId id="424" r:id="rId99"/>
    <p:sldId id="425" r:id="rId100"/>
    <p:sldId id="426" r:id="rId101"/>
    <p:sldId id="427" r:id="rId102"/>
    <p:sldId id="428" r:id="rId103"/>
    <p:sldId id="429" r:id="rId104"/>
    <p:sldId id="430" r:id="rId105"/>
    <p:sldId id="431" r:id="rId106"/>
    <p:sldId id="432" r:id="rId107"/>
    <p:sldId id="433" r:id="rId108"/>
    <p:sldId id="434" r:id="rId109"/>
    <p:sldId id="435" r:id="rId110"/>
    <p:sldId id="436" r:id="rId111"/>
    <p:sldId id="437" r:id="rId112"/>
    <p:sldId id="438" r:id="rId113"/>
    <p:sldId id="439" r:id="rId114"/>
    <p:sldId id="440" r:id="rId115"/>
    <p:sldId id="441" r:id="rId116"/>
    <p:sldId id="442" r:id="rId117"/>
    <p:sldId id="443" r:id="rId118"/>
    <p:sldId id="444" r:id="rId119"/>
    <p:sldId id="445" r:id="rId120"/>
    <p:sldId id="446" r:id="rId121"/>
    <p:sldId id="447" r:id="rId122"/>
    <p:sldId id="448" r:id="rId123"/>
    <p:sldId id="449" r:id="rId124"/>
    <p:sldId id="450" r:id="rId125"/>
    <p:sldId id="451" r:id="rId126"/>
    <p:sldId id="452" r:id="rId127"/>
    <p:sldId id="453" r:id="rId128"/>
    <p:sldId id="454" r:id="rId129"/>
    <p:sldId id="455" r:id="rId130"/>
    <p:sldId id="456" r:id="rId1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coordinate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87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107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5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108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71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109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62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952FE-F062-DA4A-9111-DBE91B3DA723}" type="slidenum">
              <a:rPr lang="en-US"/>
              <a:pPr/>
              <a:t>110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9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952FE-F062-DA4A-9111-DBE91B3DA723}" type="slidenum">
              <a:rPr lang="en-US"/>
              <a:pPr/>
              <a:t>111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97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952FE-F062-DA4A-9111-DBE91B3DA723}" type="slidenum">
              <a:rPr lang="en-US"/>
              <a:pPr/>
              <a:t>112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02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113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9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114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115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118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 data, also known as geospatial data, is information about a physical object that can be represented by numerical values in a geographic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coordinate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system.  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91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119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yes and no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 will get different centers, but the three outliers</a:t>
            </a:r>
            <a:r>
              <a:rPr lang="en-US" baseline="0" dirty="0" smtClean="0"/>
              <a:t> will always get chosen!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6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11F1F-34D3-B64E-829D-0DD76ACC9D7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2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AFCE4C-5DFA-8343-A803-1E9294BC3ABD}" type="slidenum">
              <a:rPr lang="en-US"/>
              <a:pPr/>
              <a:t>95</a:t>
            </a:fld>
            <a:endParaRPr 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AFCE4C-5DFA-8343-A803-1E9294BC3ABD}" type="slidenum">
              <a:rPr lang="en-US"/>
              <a:pPr/>
              <a:t>100</a:t>
            </a:fld>
            <a:endParaRPr 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18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104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7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105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81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106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3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12/20/2018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33D84A4A-3A8D-7C46-8497-097634FB8F1B}" type="slidenum">
              <a:rPr lang="en-IE"/>
              <a:pPr/>
              <a:t>‹#›</a:t>
            </a:fld>
            <a:endParaRPr lang="en-I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402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12/20/2018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12/20/2018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12/20/2018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12/20/2018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12/20/2018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28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9.jpe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9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6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6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6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magazine.com/Articles/2013/12/01/K-Means-Data-Clustering-Using-C.aspx?Page=1" TargetMode="External"/><Relationship Id="rId2" Type="http://schemas.openxmlformats.org/officeDocument/2006/relationships/hyperlink" Target="http://web.stanford.edu/group/mmds/slides2012/s-bahmani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sdn.microsoft.com/en-us/magazine/mt185575.aspx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5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7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7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14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Unsupervised Learning</a:t>
            </a:r>
            <a:endParaRPr lang="en-US" sz="5400" spc="-5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35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-17463"/>
            <a:ext cx="8153400" cy="990601"/>
          </a:xfrm>
        </p:spPr>
        <p:txBody>
          <a:bodyPr/>
          <a:lstStyle/>
          <a:p>
            <a:pPr algn="ctr"/>
            <a:r>
              <a:rPr lang="en-US" dirty="0"/>
              <a:t>Face Clustering</a:t>
            </a:r>
          </a:p>
        </p:txBody>
      </p:sp>
      <p:pic>
        <p:nvPicPr>
          <p:cNvPr id="12292" name="Picture 4" descr="Slide1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534732" y="812800"/>
            <a:ext cx="7467600" cy="5600700"/>
          </a:xfrm>
          <a:ln/>
        </p:spPr>
      </p:pic>
    </p:spTree>
    <p:extLst>
      <p:ext uri="{BB962C8B-B14F-4D97-AF65-F5344CB8AC3E}">
        <p14:creationId xmlns:p14="http://schemas.microsoft.com/office/powerpoint/2010/main" val="4071940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530942" y="132187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Expectation </a:t>
            </a:r>
            <a:r>
              <a:rPr lang="en-US" dirty="0" smtClean="0"/>
              <a:t>Maximization (EM) </a:t>
            </a:r>
            <a:r>
              <a:rPr lang="en-US" dirty="0" smtClean="0"/>
              <a:t>clustering: </a:t>
            </a:r>
            <a:r>
              <a:rPr lang="en-US" dirty="0" smtClean="0"/>
              <a:t>mixtures </a:t>
            </a:r>
            <a:r>
              <a:rPr lang="en-US" dirty="0"/>
              <a:t>of Gaussians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457200" y="1776478"/>
            <a:ext cx="8458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Assume data came from a mixture of Gaussians (</a:t>
            </a:r>
            <a:r>
              <a:rPr lang="en-US" sz="2400" b="1" dirty="0" smtClean="0">
                <a:solidFill>
                  <a:srgbClr val="FF6600"/>
                </a:solidFill>
              </a:rPr>
              <a:t>elliptical data</a:t>
            </a:r>
            <a:r>
              <a:rPr lang="en-US" sz="2400" dirty="0" smtClean="0"/>
              <a:t>), assign data </a:t>
            </a:r>
            <a:r>
              <a:rPr lang="en-US" sz="2400" dirty="0"/>
              <a:t>to cluster with</a:t>
            </a:r>
            <a:r>
              <a:rPr lang="en-US" sz="2400" dirty="0" smtClean="0"/>
              <a:t> a </a:t>
            </a:r>
            <a:r>
              <a:rPr lang="en-US" sz="2400" dirty="0"/>
              <a:t>certain</a:t>
            </a:r>
            <a:r>
              <a:rPr lang="en-US" sz="2400" i="1" dirty="0"/>
              <a:t> </a:t>
            </a:r>
            <a:r>
              <a:rPr lang="en-US" sz="2400" i="1" dirty="0" smtClean="0"/>
              <a:t>probability</a:t>
            </a:r>
            <a:endParaRPr lang="en-US" sz="2400" i="1" dirty="0"/>
          </a:p>
        </p:txBody>
      </p:sp>
      <p:grpSp>
        <p:nvGrpSpPr>
          <p:cNvPr id="2" name="Group 4"/>
          <p:cNvGrpSpPr/>
          <p:nvPr/>
        </p:nvGrpSpPr>
        <p:grpSpPr>
          <a:xfrm>
            <a:off x="1066800" y="3581400"/>
            <a:ext cx="2209800" cy="2743200"/>
            <a:chOff x="3124200" y="3657600"/>
            <a:chExt cx="2209800" cy="2743200"/>
          </a:xfrm>
        </p:grpSpPr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" name="Group 23"/>
          <p:cNvGrpSpPr/>
          <p:nvPr/>
        </p:nvGrpSpPr>
        <p:grpSpPr>
          <a:xfrm>
            <a:off x="5943600" y="3505200"/>
            <a:ext cx="2209800" cy="2743200"/>
            <a:chOff x="3124200" y="3657600"/>
            <a:chExt cx="2209800" cy="2743200"/>
          </a:xfrm>
        </p:grpSpPr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3" name="Oval 42"/>
          <p:cNvSpPr/>
          <p:nvPr/>
        </p:nvSpPr>
        <p:spPr bwMode="auto">
          <a:xfrm>
            <a:off x="5715000" y="3352800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086600" y="3352800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685800" y="3429000"/>
            <a:ext cx="2895600" cy="1371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762000" y="4724400"/>
            <a:ext cx="2971800" cy="1752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72039" y="2808853"/>
            <a:ext cx="1188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</a:t>
            </a:r>
            <a:r>
              <a:rPr lang="en-US" sz="2400" dirty="0" smtClean="0"/>
              <a:t>-means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6735840" y="2728692"/>
            <a:ext cx="556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09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Very similar at a high-level to K-means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Iterate between assigning points and recalculating cluster centers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>
                <a:solidFill>
                  <a:srgbClr val="FF6600"/>
                </a:solidFill>
              </a:rPr>
              <a:t>Two main differences between </a:t>
            </a:r>
            <a:r>
              <a:rPr lang="en-US" sz="3000" dirty="0" smtClean="0">
                <a:solidFill>
                  <a:srgbClr val="FF6600"/>
                </a:solidFill>
              </a:rPr>
              <a:t>K-means </a:t>
            </a:r>
            <a:r>
              <a:rPr lang="en-US" sz="3000" dirty="0">
                <a:solidFill>
                  <a:srgbClr val="FF6600"/>
                </a:solidFill>
              </a:rPr>
              <a:t>and EM clustering:</a:t>
            </a:r>
          </a:p>
          <a:p>
            <a:pPr marL="342900" indent="-342900">
              <a:buAutoNum type="arabicPeriod"/>
            </a:pPr>
            <a:r>
              <a:rPr lang="en-US" sz="3000" dirty="0"/>
              <a:t>We assume </a:t>
            </a:r>
            <a:r>
              <a:rPr lang="en-US" sz="3000" dirty="0" smtClean="0"/>
              <a:t>elliptical </a:t>
            </a:r>
            <a:r>
              <a:rPr lang="en-US" sz="3000" dirty="0"/>
              <a:t>clusters (instead of spherical)</a:t>
            </a:r>
          </a:p>
          <a:p>
            <a:pPr marL="342900" indent="-342900">
              <a:buAutoNum type="arabicPeriod"/>
            </a:pPr>
            <a:r>
              <a:rPr lang="en-US" sz="3000" dirty="0"/>
              <a:t>It is a “soft” clustering algorithm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2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clustering</a:t>
            </a:r>
            <a:endParaRPr lang="en-US" dirty="0"/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1213877" y="1983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85277" y="2364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1137677" y="28218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1442477" y="24408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1442477" y="313862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61477" y="34314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442477" y="37362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137677" y="41172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518677" y="4422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Oval 10"/>
          <p:cNvSpPr>
            <a:spLocks noChangeArrowheads="1"/>
          </p:cNvSpPr>
          <p:nvPr/>
        </p:nvSpPr>
        <p:spPr bwMode="auto">
          <a:xfrm>
            <a:off x="2585477" y="1983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0"/>
          <p:cNvSpPr>
            <a:spLocks noChangeArrowheads="1"/>
          </p:cNvSpPr>
          <p:nvPr/>
        </p:nvSpPr>
        <p:spPr bwMode="auto">
          <a:xfrm>
            <a:off x="2356877" y="2364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2509277" y="28218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>
            <a:off x="2890277" y="2517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2814077" y="313862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2433077" y="3279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2814077" y="3888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2433077" y="37362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2737877" y="4422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 bwMode="auto">
          <a:xfrm>
            <a:off x="794777" y="1843225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166377" y="1843225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585477" y="2288443"/>
            <a:ext cx="1981987" cy="11430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17532" y="1715085"/>
            <a:ext cx="1829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p(red) = 0.8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p(blue) = 0.2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3042678" y="3317143"/>
            <a:ext cx="1674854" cy="7239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69932" y="3576669"/>
            <a:ext cx="1829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p(red) = 0.9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p(blue) = 0.1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1464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Start with some initial cluster centers</a:t>
            </a:r>
          </a:p>
          <a:p>
            <a:pPr marL="0" indent="0">
              <a:buNone/>
            </a:pPr>
            <a:r>
              <a:rPr lang="en-US" sz="2800" i="1" dirty="0" smtClean="0"/>
              <a:t>Iterate:</a:t>
            </a:r>
          </a:p>
          <a:p>
            <a:pPr>
              <a:buFontTx/>
              <a:buChar char="-"/>
            </a:pPr>
            <a:r>
              <a:rPr lang="en-US" dirty="0" smtClean="0"/>
              <a:t>soft assigned points to each cluster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recalculate the cluster centers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6646" y="3272530"/>
            <a:ext cx="327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Calculate: p(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| x)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2292" y="3734195"/>
            <a:ext cx="6387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the probability of each point belonging to each cluster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2292" y="5314514"/>
            <a:ext cx="610518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Calculate new cluster parameters, </a:t>
            </a:r>
            <a:r>
              <a:rPr lang="en-US" sz="2400" dirty="0" err="1" smtClean="0">
                <a:solidFill>
                  <a:srgbClr val="0000FF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0000FF"/>
              </a:solidFill>
              <a:ea typeface="Lucida Grande"/>
              <a:cs typeface="Lucida Grande"/>
            </a:endParaRPr>
          </a:p>
          <a:p>
            <a:r>
              <a:rPr lang="en-US" sz="2400" dirty="0" smtClean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soft clustering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EM example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6438900" y="627419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147841" y="5288495"/>
            <a:ext cx="4585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Start with some initial cluster centers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784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171400" y="5288495"/>
            <a:ext cx="5534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Which points belong to which clusters (soft)?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3792233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171400" y="5288495"/>
            <a:ext cx="5313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Notice it’s a soft (probabilistic) assignment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3360622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71400" y="5288495"/>
            <a:ext cx="4468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 the new centers look like?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499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3734" y="5288495"/>
            <a:ext cx="6892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Cluster centers get a </a:t>
            </a:r>
            <a:r>
              <a:rPr lang="en-US" sz="2400" b="1" dirty="0" smtClean="0">
                <a:solidFill>
                  <a:srgbClr val="0000FF"/>
                </a:solidFill>
              </a:rPr>
              <a:t>weighted</a:t>
            </a:r>
            <a:r>
              <a:rPr lang="en-US" sz="2400" dirty="0" smtClean="0">
                <a:solidFill>
                  <a:srgbClr val="0000FF"/>
                </a:solidFill>
              </a:rPr>
              <a:t> contribution from points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386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keep iterating…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90688" y="3544888"/>
            <a:ext cx="1670050" cy="1670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06813" y="3544888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22938" y="35163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18367723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6400"/>
            <a:ext cx="5638800" cy="50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7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Model: mixture of Gaussians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05055" y="3442594"/>
            <a:ext cx="64608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you define a Gaussian (i.e. ellipse)?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1-D?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M-D?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in 1D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143125" y="1720850"/>
          <a:ext cx="39671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Equation" r:id="rId4" imgW="1600200" imgH="469900" progId="Equation.3">
                  <p:embed/>
                </p:oleObj>
              </mc:Choice>
              <mc:Fallback>
                <p:oleObj name="Equation" r:id="rId4" imgW="1600200" imgH="469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3125" y="1720850"/>
                        <a:ext cx="3967163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492" y="4013200"/>
            <a:ext cx="4445000" cy="284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546" y="3155305"/>
            <a:ext cx="8240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parameterized by the mean and the standard deviation/variance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Gaussian in multiple dimensions</a:t>
            </a:r>
            <a:endParaRPr lang="en-US" dirty="0"/>
          </a:p>
        </p:txBody>
      </p:sp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1905000" y="1881188"/>
          <a:ext cx="53435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Equation" r:id="rId4" imgW="3848040" imgH="469800" progId="Equation.3">
                  <p:embed/>
                </p:oleObj>
              </mc:Choice>
              <mc:Fallback>
                <p:oleObj name="Equation" r:id="rId4" imgW="3848040" imgH="469800" progId="Equation.3">
                  <p:embed/>
                  <p:pic>
                    <p:nvPicPr>
                      <p:cNvPr id="25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881188"/>
                        <a:ext cx="5343525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7" name="Picture 7" descr="filter_5"/>
          <p:cNvPicPr>
            <a:picLocks noChangeAspect="1" noChangeArrowheads="1"/>
          </p:cNvPicPr>
          <p:nvPr/>
        </p:nvPicPr>
        <p:blipFill>
          <a:blip r:embed="rId6"/>
          <a:srcRect l="17342" t="35130" r="15178" b="5251"/>
          <a:stretch>
            <a:fillRect/>
          </a:stretch>
        </p:blipFill>
        <p:spPr bwMode="auto">
          <a:xfrm>
            <a:off x="457200" y="2895600"/>
            <a:ext cx="4656137" cy="2316162"/>
          </a:xfrm>
          <a:prstGeom prst="rect">
            <a:avLst/>
          </a:prstGeom>
          <a:noFill/>
        </p:spPr>
      </p:pic>
      <p:pic>
        <p:nvPicPr>
          <p:cNvPr id="25611" name="Picture 11" descr="fig6"/>
          <p:cNvPicPr>
            <a:picLocks noChangeAspect="1" noChangeArrowheads="1"/>
          </p:cNvPicPr>
          <p:nvPr/>
        </p:nvPicPr>
        <p:blipFill>
          <a:blip r:embed="rId7"/>
          <a:srcRect l="19141" t="18224" r="10876" b="26018"/>
          <a:stretch>
            <a:fillRect/>
          </a:stretch>
        </p:blipFill>
        <p:spPr bwMode="auto">
          <a:xfrm>
            <a:off x="5965825" y="3230563"/>
            <a:ext cx="2635250" cy="1544637"/>
          </a:xfrm>
          <a:prstGeom prst="rect">
            <a:avLst/>
          </a:prstGeom>
          <a:noFill/>
        </p:spPr>
      </p:pic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724400"/>
            <a:ext cx="36576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Covariance determines </a:t>
            </a:r>
          </a:p>
          <a:p>
            <a:r>
              <a:rPr lang="en-US" dirty="0"/>
              <a:t>the shape of these contours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582333" y="2314222"/>
            <a:ext cx="3217334" cy="34290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113337" y="2314222"/>
            <a:ext cx="1191508" cy="34290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9600" y="5743222"/>
            <a:ext cx="8339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 learn the means of each cluster (i.e. the center) and the covariance matrix (i.e. how spread out it is in any given direction)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692275" y="5870882"/>
            <a:ext cx="602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calculate these probabilities?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3622059"/>
            <a:ext cx="8153400" cy="1959988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smtClean="0"/>
              <a:t>soft assigned points to each cluster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Calculate</a:t>
            </a:r>
            <a:r>
              <a:rPr lang="en-US" dirty="0">
                <a:solidFill>
                  <a:srgbClr val="FF6600"/>
                </a:solidFill>
              </a:rPr>
              <a:t>: p</a:t>
            </a:r>
            <a:r>
              <a:rPr lang="en-US" dirty="0" smtClean="0">
                <a:solidFill>
                  <a:srgbClr val="FF6600"/>
                </a:solidFill>
              </a:rPr>
              <a:t>(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baseline="-25000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dirty="0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)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the </a:t>
            </a:r>
            <a:r>
              <a:rPr lang="en-US" dirty="0">
                <a:solidFill>
                  <a:srgbClr val="FF6600"/>
                </a:solidFill>
              </a:rPr>
              <a:t>probability of each point belonging to each </a:t>
            </a:r>
            <a:r>
              <a:rPr lang="en-US" dirty="0" smtClean="0">
                <a:solidFill>
                  <a:srgbClr val="FF6600"/>
                </a:solidFill>
              </a:rPr>
              <a:t>cluster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4385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12648" y="5703929"/>
            <a:ext cx="76878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Just plug into the Gaussian equation for each cluster!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(and normalize to make a probability)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3622059"/>
            <a:ext cx="8153400" cy="1959988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smtClean="0"/>
              <a:t>soft assigned points to each cluster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Calculate</a:t>
            </a:r>
            <a:r>
              <a:rPr lang="en-US" dirty="0">
                <a:solidFill>
                  <a:srgbClr val="FF6600"/>
                </a:solidFill>
              </a:rPr>
              <a:t>: p</a:t>
            </a:r>
            <a:r>
              <a:rPr lang="en-US" dirty="0" smtClean="0">
                <a:solidFill>
                  <a:srgbClr val="FF6600"/>
                </a:solidFill>
              </a:rPr>
              <a:t>(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baseline="-25000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dirty="0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)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the </a:t>
            </a:r>
            <a:r>
              <a:rPr lang="en-US" dirty="0">
                <a:solidFill>
                  <a:srgbClr val="FF6600"/>
                </a:solidFill>
              </a:rPr>
              <a:t>probability of each point belonging to each </a:t>
            </a:r>
            <a:r>
              <a:rPr lang="en-US" dirty="0" smtClean="0">
                <a:solidFill>
                  <a:srgbClr val="FF6600"/>
                </a:solidFill>
              </a:rPr>
              <a:t>cluster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057145" y="4562853"/>
            <a:ext cx="1019049" cy="1260989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585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982926" y="3892450"/>
            <a:ext cx="7185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Recalculate centers:</a:t>
            </a:r>
          </a:p>
          <a:p>
            <a:pPr lvl="1"/>
            <a:r>
              <a:rPr lang="en-US" sz="2400" dirty="0" smtClean="0">
                <a:solidFill>
                  <a:srgbClr val="FF6600"/>
                </a:solidFill>
              </a:rPr>
              <a:t>calculate new cluster parameters, </a:t>
            </a:r>
            <a:r>
              <a:rPr lang="en-US" sz="2400" dirty="0" err="1">
                <a:solidFill>
                  <a:srgbClr val="FF6600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>
                <a:solidFill>
                  <a:srgbClr val="FF6600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FF6600"/>
              </a:solidFill>
              <a:ea typeface="Lucida Grande"/>
              <a:cs typeface="Lucida Grande"/>
            </a:endParaRPr>
          </a:p>
          <a:p>
            <a:pPr lvl="1"/>
            <a:r>
              <a:rPr lang="en-US" sz="2400" dirty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soft clustering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5013" y="5870882"/>
            <a:ext cx="540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calculate the cluster centers?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63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a Gaussian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6154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is the “best”-fit Gaussian for this data?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676166" y="5493751"/>
          <a:ext cx="39671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Equation" r:id="rId3" imgW="1600200" imgH="469900" progId="Equation.3">
                  <p:embed/>
                </p:oleObj>
              </mc:Choice>
              <mc:Fallback>
                <p:oleObj name="Equation" r:id="rId3" imgW="16002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6166" y="5493751"/>
                        <a:ext cx="3967163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8866" y="2540145"/>
            <a:ext cx="4071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10, 10, 10, 9, 9, 8, 11, 7, 6, 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09305" y="4703973"/>
            <a:ext cx="587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this is the 1-D Gaussian equation: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58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a Gaussian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6154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is the “best”-fit Gaussian for this data?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676166" y="5493751"/>
          <a:ext cx="39671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Equation" r:id="rId3" imgW="1600200" imgH="469900" progId="Equation.3">
                  <p:embed/>
                </p:oleObj>
              </mc:Choice>
              <mc:Fallback>
                <p:oleObj name="Equation" r:id="rId3" imgW="16002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6166" y="5493751"/>
                        <a:ext cx="3967163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8866" y="2540145"/>
            <a:ext cx="4071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10, 10, 10, 9, 9, 8, 11, 7, 6, 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09305" y="4703973"/>
            <a:ext cx="587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this is the 1-D Gaussian equation: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8949" y="3575019"/>
            <a:ext cx="7388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MLE is just the mean and variance of the data!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97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982926" y="3892450"/>
            <a:ext cx="7185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Recalculate centers:</a:t>
            </a:r>
          </a:p>
          <a:p>
            <a:pPr lvl="1"/>
            <a:r>
              <a:rPr lang="en-US" sz="2400" dirty="0" smtClean="0">
                <a:solidFill>
                  <a:srgbClr val="FF6600"/>
                </a:solidFill>
              </a:rPr>
              <a:t>Calculate </a:t>
            </a:r>
            <a:r>
              <a:rPr lang="en-US" sz="2400" dirty="0" err="1">
                <a:solidFill>
                  <a:srgbClr val="FF6600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>
                <a:solidFill>
                  <a:srgbClr val="FF6600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FF6600"/>
              </a:solidFill>
              <a:ea typeface="Lucida Grande"/>
              <a:cs typeface="Lucida Grande"/>
            </a:endParaRPr>
          </a:p>
          <a:p>
            <a:pPr lvl="1"/>
            <a:r>
              <a:rPr lang="en-US" sz="2400" dirty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</a:t>
            </a:r>
            <a:r>
              <a:rPr lang="en-US" sz="2400" b="1" i="1" dirty="0">
                <a:solidFill>
                  <a:srgbClr val="FF0000"/>
                </a:solidFill>
                <a:ea typeface="Lucida Grande"/>
                <a:cs typeface="Lucida Grande"/>
              </a:rPr>
              <a:t>soft clustering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5013" y="5870882"/>
            <a:ext cx="5972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deal with “soft” data points?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07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982926" y="3892450"/>
            <a:ext cx="7185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Recalculate centers:</a:t>
            </a:r>
          </a:p>
          <a:p>
            <a:pPr lvl="1"/>
            <a:r>
              <a:rPr lang="en-US" sz="2400" dirty="0" smtClean="0">
                <a:solidFill>
                  <a:srgbClr val="FF6600"/>
                </a:solidFill>
              </a:rPr>
              <a:t>Calculate </a:t>
            </a:r>
            <a:r>
              <a:rPr lang="en-US" sz="2400" dirty="0" err="1">
                <a:solidFill>
                  <a:srgbClr val="FF6600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>
                <a:solidFill>
                  <a:srgbClr val="FF6600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FF6600"/>
              </a:solidFill>
              <a:ea typeface="Lucida Grande"/>
              <a:cs typeface="Lucida Grande"/>
            </a:endParaRPr>
          </a:p>
          <a:p>
            <a:pPr lvl="1"/>
            <a:r>
              <a:rPr lang="en-US" sz="2400" dirty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</a:t>
            </a:r>
            <a:r>
              <a:rPr lang="en-US" sz="2400" b="1" i="1" dirty="0">
                <a:solidFill>
                  <a:srgbClr val="0000FF"/>
                </a:solidFill>
                <a:ea typeface="Lucida Grande"/>
                <a:cs typeface="Lucida Grande"/>
              </a:rPr>
              <a:t>soft clustering</a:t>
            </a:r>
            <a:endParaRPr lang="en-US" sz="2400" b="1" i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307" y="5870882"/>
            <a:ext cx="3188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Use fractional counts!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17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 result clustering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00200"/>
            <a:ext cx="4978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 and M steps: creating a better model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07848" y="2624666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Expectation</a:t>
            </a:r>
            <a:r>
              <a:rPr lang="en-US" sz="2400" dirty="0" smtClean="0"/>
              <a:t>: Given the current model, figure out the expected probabilities of the data points to each cluster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7848" y="4861129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Maximization</a:t>
            </a:r>
            <a:r>
              <a:rPr lang="en-US" sz="2400" dirty="0" smtClean="0"/>
              <a:t>: Given the probabilistic assignment of all the points, estimate a new model, 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27048" y="3539066"/>
            <a:ext cx="14529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p(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32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sz="32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)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9758" y="3539066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probability of each point belonging to each cluster?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3247" y="5692126"/>
            <a:ext cx="6600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Just like NB maximum likelihood estimation, except we use fractional counts instead of whole counts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612" y="1792111"/>
            <a:ext cx="589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EM stands for Expectation Maximization</a:t>
            </a:r>
            <a:endParaRPr lang="en-US" sz="2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1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Similar to </a:t>
            </a:r>
            <a:r>
              <a:rPr lang="en-US" i="1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599"/>
            <a:ext cx="7772400" cy="3625645"/>
          </a:xfrm>
        </p:spPr>
        <p:txBody>
          <a:bodyPr>
            <a:normAutofit fontScale="77500" lnSpcReduction="20000"/>
          </a:bodyPr>
          <a:lstStyle/>
          <a:p>
            <a:pPr marL="0" indent="0" eaLnBrk="1" hangingPunct="1">
              <a:buNone/>
            </a:pPr>
            <a:r>
              <a:rPr lang="en-US" sz="28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800" dirty="0" smtClean="0">
                <a:solidFill>
                  <a:srgbClr val="ED958F"/>
                </a:solidFill>
              </a:rPr>
              <a:t>Assign/cluster each point to closest center</a:t>
            </a:r>
          </a:p>
          <a:p>
            <a:pPr marL="457200" lvl="1" indent="0" eaLnBrk="1" hangingPunct="1">
              <a:buNone/>
            </a:pPr>
            <a:endParaRPr lang="en-US" sz="2800" dirty="0" smtClean="0">
              <a:solidFill>
                <a:srgbClr val="ED958F"/>
              </a:solidFill>
            </a:endParaRPr>
          </a:p>
          <a:p>
            <a:pPr lvl="1" eaLnBrk="1" hangingPunct="1"/>
            <a:endParaRPr lang="en-US" sz="2800" dirty="0" smtClean="0"/>
          </a:p>
          <a:p>
            <a:pPr lvl="1" eaLnBrk="1" hangingPunct="1"/>
            <a:endParaRPr lang="en-US" sz="2800" dirty="0" smtClean="0"/>
          </a:p>
          <a:p>
            <a:pPr lvl="1" eaLnBrk="1" hangingPunct="1">
              <a:buNone/>
            </a:pPr>
            <a:endParaRPr lang="en-US" sz="2800" dirty="0" smtClean="0"/>
          </a:p>
          <a:p>
            <a:pPr marL="457200" lvl="1" indent="0" eaLnBrk="1" hangingPunct="1">
              <a:buNone/>
            </a:pPr>
            <a:endParaRPr lang="en-US" sz="2800" dirty="0" smtClean="0">
              <a:solidFill>
                <a:srgbClr val="ED958F"/>
              </a:solidFill>
            </a:endParaRPr>
          </a:p>
          <a:p>
            <a:pPr marL="457200" lvl="1" indent="0" eaLnBrk="1" hangingPunct="1">
              <a:buNone/>
            </a:pPr>
            <a:endParaRPr lang="en-US" sz="2800" dirty="0">
              <a:solidFill>
                <a:srgbClr val="ED958F"/>
              </a:solidFill>
            </a:endParaRPr>
          </a:p>
          <a:p>
            <a:pPr marL="457200" lvl="1" indent="0" eaLnBrk="1" hangingPunct="1">
              <a:buNone/>
            </a:pPr>
            <a:endParaRPr lang="en-US" sz="2800" dirty="0" smtClean="0">
              <a:solidFill>
                <a:srgbClr val="ED958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800" dirty="0" smtClean="0">
                <a:solidFill>
                  <a:srgbClr val="ED958F"/>
                </a:solidFill>
              </a:rPr>
              <a:t>Recalculate </a:t>
            </a:r>
            <a:r>
              <a:rPr lang="en-US" sz="2800" dirty="0" smtClean="0">
                <a:solidFill>
                  <a:srgbClr val="ED958F"/>
                </a:solidFill>
              </a:rPr>
              <a:t>centers as the mean of the points </a:t>
            </a:r>
            <a:r>
              <a:rPr lang="en-US" sz="2800" dirty="0">
                <a:solidFill>
                  <a:srgbClr val="ED958F"/>
                </a:solidFill>
              </a:rPr>
              <a:t>in a </a:t>
            </a:r>
            <a:r>
              <a:rPr lang="en-US" sz="2800" dirty="0" smtClean="0">
                <a:solidFill>
                  <a:srgbClr val="ED958F"/>
                </a:solidFill>
              </a:rPr>
              <a:t>cluster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600" y="2743200"/>
            <a:ext cx="5029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Expectation: Given the current model, figure out the expected probabilities of the points to each cluster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2971800"/>
            <a:ext cx="14529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p(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32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sz="32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)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5309176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Maximization: Given the probabilistic assignment of all the points, estimate a new model, 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65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 and M steps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7526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Expectation</a:t>
            </a:r>
            <a:r>
              <a:rPr lang="en-US" sz="2400" dirty="0" smtClean="0"/>
              <a:t>: Given the current model, figure out the expected probabilities of the data points to each cluster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6670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Maximization</a:t>
            </a:r>
            <a:r>
              <a:rPr lang="en-US" sz="2400" dirty="0" smtClean="0"/>
              <a:t>: Given the probabilistic assignment of all the points, estimate a new model, 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12648" y="44196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each iterations increases the likelihood of the data and guaranteed to converge (though to a local optimum)!</a:t>
            </a:r>
            <a:endParaRPr lang="en-US" sz="2800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3810000"/>
            <a:ext cx="563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FF6600"/>
                </a:solidFill>
              </a:rPr>
              <a:t>Iterate:</a:t>
            </a:r>
            <a:endParaRPr lang="en-US" sz="3200" b="1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9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EM is a general purpose approach for training a model when you don’t have labels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just for clustering!</a:t>
            </a:r>
          </a:p>
          <a:p>
            <a:pPr lvl="1"/>
            <a:r>
              <a:rPr lang="en-US" dirty="0" smtClean="0"/>
              <a:t>K-means is just for clustering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One of the most general purpose unsupervised approaches</a:t>
            </a:r>
          </a:p>
          <a:p>
            <a:pPr lvl="1"/>
            <a:r>
              <a:rPr lang="en-US" dirty="0" smtClean="0"/>
              <a:t>can be hard to get right!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is a general framework</a:t>
            </a:r>
            <a:endParaRPr lang="en-US" dirty="0"/>
          </a:p>
        </p:txBody>
      </p:sp>
      <p:sp>
        <p:nvSpPr>
          <p:cNvPr id="7045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382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Create an initial model,</a:t>
            </a:r>
            <a:r>
              <a:rPr lang="en-US" sz="2400" dirty="0" smtClean="0"/>
              <a:t> </a:t>
            </a:r>
            <a:r>
              <a:rPr lang="el-GR" sz="2400" dirty="0" smtClean="0">
                <a:ea typeface="Times New Roman" charset="0"/>
                <a:cs typeface="Times New Roman" charset="0"/>
              </a:rPr>
              <a:t>θ</a:t>
            </a:r>
            <a:r>
              <a:rPr lang="en-US" sz="2400" dirty="0" smtClean="0"/>
              <a:t>’ </a:t>
            </a:r>
            <a:endParaRPr lang="en-US" sz="2400" dirty="0"/>
          </a:p>
          <a:p>
            <a:pPr lvl="1"/>
            <a:r>
              <a:rPr lang="en-US" sz="2000" dirty="0"/>
              <a:t>Arbitrarily, randomly, or with a small set of training </a:t>
            </a:r>
            <a:r>
              <a:rPr lang="en-US" sz="2000" dirty="0" smtClean="0"/>
              <a:t>examples</a:t>
            </a:r>
          </a:p>
          <a:p>
            <a:pPr lvl="1"/>
            <a:endParaRPr lang="en-US" sz="2000" dirty="0" smtClean="0"/>
          </a:p>
          <a:p>
            <a:pPr marL="0" indent="0">
              <a:buNone/>
            </a:pPr>
            <a:r>
              <a:rPr lang="en-US" sz="2400" dirty="0"/>
              <a:t>Use the model </a:t>
            </a:r>
            <a:r>
              <a:rPr lang="el-GR" sz="2400" dirty="0">
                <a:ea typeface="Times New Roman" charset="0"/>
                <a:cs typeface="Times New Roman" charset="0"/>
              </a:rPr>
              <a:t>θ</a:t>
            </a:r>
            <a:r>
              <a:rPr lang="en-US" sz="2400" dirty="0"/>
              <a:t>’ to obtain another model </a:t>
            </a:r>
            <a:r>
              <a:rPr lang="el-GR" sz="2400" dirty="0">
                <a:ea typeface="Times New Roman" charset="0"/>
                <a:cs typeface="Times New Roman" charset="0"/>
              </a:rPr>
              <a:t>θ</a:t>
            </a:r>
            <a:r>
              <a:rPr lang="en-US" sz="2400" dirty="0"/>
              <a:t> such that</a:t>
            </a:r>
          </a:p>
          <a:p>
            <a:pPr lvl="1">
              <a:buFont typeface="Wingdings" charset="2"/>
              <a:buNone/>
            </a:pPr>
            <a:r>
              <a:rPr lang="en-US" sz="2000" dirty="0"/>
              <a:t> </a:t>
            </a:r>
            <a:r>
              <a:rPr lang="el-GR" sz="3200" dirty="0">
                <a:latin typeface="Times" charset="0"/>
              </a:rPr>
              <a:t>Σ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log P</a:t>
            </a:r>
            <a:r>
              <a:rPr lang="el-GR" sz="2000" baseline="-25000" dirty="0">
                <a:ea typeface="Times New Roman" charset="0"/>
                <a:cs typeface="Times New Roman" charset="0"/>
              </a:rPr>
              <a:t>θ</a:t>
            </a:r>
            <a:r>
              <a:rPr lang="en-US" sz="2000" dirty="0" smtClean="0"/>
              <a:t>(</a:t>
            </a:r>
            <a:r>
              <a:rPr lang="en-US" sz="2000" dirty="0" err="1" smtClean="0"/>
              <a:t>data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) </a:t>
            </a:r>
            <a:r>
              <a:rPr lang="en-US" sz="2000" dirty="0"/>
              <a:t>&gt; </a:t>
            </a:r>
            <a:r>
              <a:rPr lang="el-GR" sz="3200" dirty="0">
                <a:latin typeface="Times" charset="0"/>
              </a:rPr>
              <a:t>Σ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log P</a:t>
            </a:r>
            <a:r>
              <a:rPr lang="el-GR" sz="2000" baseline="-25000" dirty="0">
                <a:ea typeface="Times New Roman" charset="0"/>
                <a:cs typeface="Times New Roman" charset="0"/>
              </a:rPr>
              <a:t>θ</a:t>
            </a:r>
            <a:r>
              <a:rPr lang="en-US" sz="2000" baseline="-25000" dirty="0"/>
              <a:t>’</a:t>
            </a:r>
            <a:r>
              <a:rPr lang="en-US" sz="2000" dirty="0" smtClean="0"/>
              <a:t>(</a:t>
            </a:r>
            <a:r>
              <a:rPr lang="en-US" sz="2000" dirty="0" err="1" smtClean="0"/>
              <a:t>data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)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Let </a:t>
            </a:r>
            <a:r>
              <a:rPr lang="el-GR" sz="2400" dirty="0" smtClean="0">
                <a:ea typeface="Times New Roman" charset="0"/>
                <a:cs typeface="Times New Roman" charset="0"/>
              </a:rPr>
              <a:t>θ</a:t>
            </a:r>
            <a:r>
              <a:rPr lang="en-US" sz="2400" dirty="0" smtClean="0"/>
              <a:t>’ = </a:t>
            </a:r>
            <a:r>
              <a:rPr lang="el-GR" sz="2400" dirty="0" smtClean="0">
                <a:ea typeface="Times New Roman" charset="0"/>
                <a:cs typeface="Times New Roman" charset="0"/>
              </a:rPr>
              <a:t>θ</a:t>
            </a:r>
            <a:r>
              <a:rPr lang="en-US" sz="2400" dirty="0" smtClean="0"/>
              <a:t> and repeat </a:t>
            </a:r>
            <a:r>
              <a:rPr lang="en-US" sz="2400" dirty="0"/>
              <a:t>the above step until reaching a local </a:t>
            </a:r>
            <a:r>
              <a:rPr lang="en-US" sz="2400" dirty="0" smtClean="0"/>
              <a:t>maximum</a:t>
            </a:r>
          </a:p>
          <a:p>
            <a:pPr lvl="1"/>
            <a:r>
              <a:rPr lang="en-US" sz="2000" dirty="0"/>
              <a:t>Guaranteed to find a better model after each </a:t>
            </a:r>
            <a:r>
              <a:rPr lang="en-US" sz="2000" dirty="0" smtClean="0"/>
              <a:t>iteration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5941367"/>
            <a:ext cx="399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Where else have you seen EM?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6488" y="3505200"/>
            <a:ext cx="3319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i.e. better models data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(increased log likelihood)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shows up all over the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smtClean="0"/>
              <a:t>Training </a:t>
            </a:r>
            <a:r>
              <a:rPr lang="en-US" sz="1800" dirty="0" err="1" smtClean="0"/>
              <a:t>HMMs</a:t>
            </a:r>
            <a:r>
              <a:rPr lang="en-US" sz="1800" dirty="0" smtClean="0"/>
              <a:t> (Baum-Welch algorithm)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Learning probabilities for Bayesian networks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EM-clustering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Learning word alignments for language translation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Learning Twitter friend network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Genetics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Finance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Anytime you have a model and unlabeled data!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23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clustering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K-means and EM-clustering are by far the most popular for clustering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However, they can’t handle all clustering tasks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types of clustering problems can’t they handle?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8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57400"/>
            <a:ext cx="439899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4000" y="2590800"/>
            <a:ext cx="2812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problem?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7196" y="3678368"/>
            <a:ext cx="3319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Similar to classification: </a:t>
            </a:r>
            <a:br>
              <a:rPr lang="en-US" sz="2400" dirty="0" smtClean="0"/>
            </a:br>
            <a:r>
              <a:rPr lang="en-US" sz="2400" dirty="0" smtClean="0"/>
              <a:t>global decision (linear model) vs. local decision (K-NN)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5943600"/>
            <a:ext cx="2420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Spectral clustering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36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75" y="1600200"/>
            <a:ext cx="87852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2013" y="6400800"/>
            <a:ext cx="7596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dirty="0"/>
              <a:t>Ng et al On Spectral clustering: analysis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10001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2775" y="1600200"/>
            <a:ext cx="4721225" cy="46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787525"/>
            <a:ext cx="44831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6400800"/>
            <a:ext cx="7596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dirty="0"/>
              <a:t>Ng et al On Spectral clustering: analysis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22922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762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Google News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2" y="1772651"/>
            <a:ext cx="2362200" cy="443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77" y="1772651"/>
            <a:ext cx="6282623" cy="46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 examples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6400800"/>
            <a:ext cx="7596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dirty="0"/>
              <a:t>Ng et al On Spectral clustering: analysis and algorithm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1" y="1600201"/>
            <a:ext cx="464875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533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in search advertising</a:t>
            </a: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600200"/>
            <a:ext cx="5029200" cy="45307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clusters of advertisers and keywords</a:t>
            </a:r>
          </a:p>
          <a:p>
            <a:pPr lvl="1"/>
            <a:r>
              <a:rPr lang="en-US" dirty="0"/>
              <a:t>Keyword </a:t>
            </a:r>
            <a:r>
              <a:rPr lang="en-US" dirty="0" smtClean="0"/>
              <a:t>suggestion</a:t>
            </a:r>
          </a:p>
          <a:p>
            <a:pPr lvl="1"/>
            <a:r>
              <a:rPr lang="en-US" dirty="0" smtClean="0"/>
              <a:t>Performance estimation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914400" y="2362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914400" y="2971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9144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914400" y="4038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2209800" y="18288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2209800" y="25146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2209800" y="31242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2209800" y="3810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2209800" y="4343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228600" y="49530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u="sng" dirty="0"/>
              <a:t>Advertiser</a:t>
            </a:r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1981200" y="4876800"/>
            <a:ext cx="1295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u="sng" dirty="0" err="1"/>
              <a:t>Bidded</a:t>
            </a:r>
            <a:r>
              <a:rPr lang="en-US" sz="2000" u="sng" dirty="0"/>
              <a:t> Keyword</a:t>
            </a:r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V="1">
            <a:off x="1219200" y="19050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1219200" y="2514600"/>
            <a:ext cx="990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1219200" y="2514600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V="1">
            <a:off x="1219200" y="26670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1219200" y="3124200"/>
            <a:ext cx="990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1219200" y="3657600"/>
            <a:ext cx="990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1219200" y="36576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 flipV="1">
            <a:off x="1219200" y="3886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1219200" y="41910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2" name="Freeform 26"/>
          <p:cNvSpPr>
            <a:spLocks/>
          </p:cNvSpPr>
          <p:nvPr/>
        </p:nvSpPr>
        <p:spPr bwMode="auto">
          <a:xfrm>
            <a:off x="673100" y="1638300"/>
            <a:ext cx="2146300" cy="1892300"/>
          </a:xfrm>
          <a:custGeom>
            <a:avLst/>
            <a:gdLst/>
            <a:ahLst/>
            <a:cxnLst>
              <a:cxn ang="0">
                <a:pos x="824" y="120"/>
              </a:cxn>
              <a:cxn ang="0">
                <a:pos x="584" y="312"/>
              </a:cxn>
              <a:cxn ang="0">
                <a:pos x="200" y="408"/>
              </a:cxn>
              <a:cxn ang="0">
                <a:pos x="56" y="600"/>
              </a:cxn>
              <a:cxn ang="0">
                <a:pos x="56" y="984"/>
              </a:cxn>
              <a:cxn ang="0">
                <a:pos x="392" y="1080"/>
              </a:cxn>
              <a:cxn ang="0">
                <a:pos x="1016" y="1176"/>
              </a:cxn>
              <a:cxn ang="0">
                <a:pos x="1304" y="984"/>
              </a:cxn>
              <a:cxn ang="0">
                <a:pos x="1304" y="264"/>
              </a:cxn>
              <a:cxn ang="0">
                <a:pos x="1064" y="24"/>
              </a:cxn>
              <a:cxn ang="0">
                <a:pos x="824" y="120"/>
              </a:cxn>
            </a:cxnLst>
            <a:rect l="0" t="0" r="r" b="b"/>
            <a:pathLst>
              <a:path w="1352" h="1192">
                <a:moveTo>
                  <a:pt x="824" y="120"/>
                </a:moveTo>
                <a:cubicBezTo>
                  <a:pt x="744" y="168"/>
                  <a:pt x="688" y="264"/>
                  <a:pt x="584" y="312"/>
                </a:cubicBezTo>
                <a:cubicBezTo>
                  <a:pt x="480" y="360"/>
                  <a:pt x="288" y="360"/>
                  <a:pt x="200" y="408"/>
                </a:cubicBezTo>
                <a:cubicBezTo>
                  <a:pt x="112" y="456"/>
                  <a:pt x="80" y="504"/>
                  <a:pt x="56" y="600"/>
                </a:cubicBezTo>
                <a:cubicBezTo>
                  <a:pt x="32" y="696"/>
                  <a:pt x="0" y="904"/>
                  <a:pt x="56" y="984"/>
                </a:cubicBezTo>
                <a:cubicBezTo>
                  <a:pt x="112" y="1064"/>
                  <a:pt x="232" y="1048"/>
                  <a:pt x="392" y="1080"/>
                </a:cubicBezTo>
                <a:cubicBezTo>
                  <a:pt x="552" y="1112"/>
                  <a:pt x="864" y="1192"/>
                  <a:pt x="1016" y="1176"/>
                </a:cubicBezTo>
                <a:cubicBezTo>
                  <a:pt x="1168" y="1160"/>
                  <a:pt x="1256" y="1136"/>
                  <a:pt x="1304" y="984"/>
                </a:cubicBezTo>
                <a:cubicBezTo>
                  <a:pt x="1352" y="832"/>
                  <a:pt x="1344" y="424"/>
                  <a:pt x="1304" y="264"/>
                </a:cubicBezTo>
                <a:cubicBezTo>
                  <a:pt x="1264" y="104"/>
                  <a:pt x="1144" y="48"/>
                  <a:pt x="1064" y="24"/>
                </a:cubicBezTo>
                <a:cubicBezTo>
                  <a:pt x="984" y="0"/>
                  <a:pt x="904" y="72"/>
                  <a:pt x="824" y="120"/>
                </a:cubicBezTo>
                <a:close/>
              </a:path>
            </a:pathLst>
          </a:custGeom>
          <a:noFill/>
          <a:ln w="25400" cap="flat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3" name="Freeform 27"/>
          <p:cNvSpPr>
            <a:spLocks/>
          </p:cNvSpPr>
          <p:nvPr/>
        </p:nvSpPr>
        <p:spPr bwMode="auto">
          <a:xfrm>
            <a:off x="647700" y="3378200"/>
            <a:ext cx="2095500" cy="1397000"/>
          </a:xfrm>
          <a:custGeom>
            <a:avLst/>
            <a:gdLst/>
            <a:ahLst/>
            <a:cxnLst>
              <a:cxn ang="0">
                <a:pos x="648" y="128"/>
              </a:cxn>
              <a:cxn ang="0">
                <a:pos x="168" y="32"/>
              </a:cxn>
              <a:cxn ang="0">
                <a:pos x="24" y="320"/>
              </a:cxn>
              <a:cxn ang="0">
                <a:pos x="168" y="704"/>
              </a:cxn>
              <a:cxn ang="0">
                <a:pos x="1032" y="848"/>
              </a:cxn>
              <a:cxn ang="0">
                <a:pos x="1320" y="512"/>
              </a:cxn>
              <a:cxn ang="0">
                <a:pos x="1032" y="176"/>
              </a:cxn>
              <a:cxn ang="0">
                <a:pos x="600" y="128"/>
              </a:cxn>
              <a:cxn ang="0">
                <a:pos x="640" y="126"/>
              </a:cxn>
              <a:cxn ang="0">
                <a:pos x="648" y="128"/>
              </a:cxn>
            </a:cxnLst>
            <a:rect l="0" t="0" r="r" b="b"/>
            <a:pathLst>
              <a:path w="1320" h="880">
                <a:moveTo>
                  <a:pt x="648" y="128"/>
                </a:moveTo>
                <a:cubicBezTo>
                  <a:pt x="576" y="88"/>
                  <a:pt x="272" y="0"/>
                  <a:pt x="168" y="32"/>
                </a:cubicBezTo>
                <a:cubicBezTo>
                  <a:pt x="64" y="64"/>
                  <a:pt x="24" y="208"/>
                  <a:pt x="24" y="320"/>
                </a:cubicBezTo>
                <a:cubicBezTo>
                  <a:pt x="24" y="432"/>
                  <a:pt x="0" y="616"/>
                  <a:pt x="168" y="704"/>
                </a:cubicBezTo>
                <a:cubicBezTo>
                  <a:pt x="336" y="792"/>
                  <a:pt x="840" y="880"/>
                  <a:pt x="1032" y="848"/>
                </a:cubicBezTo>
                <a:cubicBezTo>
                  <a:pt x="1224" y="816"/>
                  <a:pt x="1320" y="624"/>
                  <a:pt x="1320" y="512"/>
                </a:cubicBezTo>
                <a:cubicBezTo>
                  <a:pt x="1320" y="400"/>
                  <a:pt x="1152" y="240"/>
                  <a:pt x="1032" y="176"/>
                </a:cubicBezTo>
                <a:cubicBezTo>
                  <a:pt x="912" y="112"/>
                  <a:pt x="665" y="136"/>
                  <a:pt x="600" y="128"/>
                </a:cubicBezTo>
                <a:cubicBezTo>
                  <a:pt x="535" y="120"/>
                  <a:pt x="632" y="126"/>
                  <a:pt x="640" y="126"/>
                </a:cubicBezTo>
                <a:cubicBezTo>
                  <a:pt x="648" y="126"/>
                  <a:pt x="646" y="128"/>
                  <a:pt x="648" y="128"/>
                </a:cubicBezTo>
                <a:close/>
              </a:path>
            </a:pathLst>
          </a:custGeom>
          <a:noFill/>
          <a:ln w="25400" cap="flat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 rot="-1898387">
            <a:off x="1469666" y="2065408"/>
            <a:ext cx="10154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bids</a:t>
            </a:r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990600" y="5562600"/>
            <a:ext cx="1828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~10M nodes</a:t>
            </a:r>
          </a:p>
        </p:txBody>
      </p:sp>
    </p:spTree>
    <p:extLst>
      <p:ext uri="{BB962C8B-B14F-4D97-AF65-F5344CB8AC3E}">
        <p14:creationId xmlns:p14="http://schemas.microsoft.com/office/powerpoint/2010/main" val="1470576770"/>
      </p:ext>
    </p:extLst>
  </p:cSld>
  <p:clrMapOvr>
    <a:masterClrMapping/>
  </p:clrMapOvr>
  <p:transition advTm="146813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applications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828800"/>
            <a:ext cx="5029200" cy="3429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clusters </a:t>
            </a:r>
            <a:r>
              <a:rPr lang="en-US" dirty="0" smtClean="0"/>
              <a:t>of </a:t>
            </a:r>
            <a:r>
              <a:rPr lang="en-US" dirty="0"/>
              <a:t>users</a:t>
            </a:r>
          </a:p>
          <a:p>
            <a:pPr lvl="1"/>
            <a:r>
              <a:rPr lang="en-US" dirty="0"/>
              <a:t>Targeted advertising</a:t>
            </a:r>
          </a:p>
          <a:p>
            <a:pPr lvl="1"/>
            <a:r>
              <a:rPr lang="en-US" dirty="0"/>
              <a:t>Exploratory analysis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Clusters of the Web Graph</a:t>
            </a:r>
          </a:p>
          <a:p>
            <a:pPr lvl="1"/>
            <a:r>
              <a:rPr lang="en-US" dirty="0"/>
              <a:t>Distributed </a:t>
            </a:r>
            <a:r>
              <a:rPr lang="en-US" dirty="0" err="1"/>
              <a:t>pagerank</a:t>
            </a:r>
            <a:r>
              <a:rPr lang="en-US" dirty="0"/>
              <a:t> computation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914400" y="2362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990600" y="55626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~100M nodes</a:t>
            </a:r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1752600" y="1828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3" name="Oval 29"/>
          <p:cNvSpPr>
            <a:spLocks noChangeArrowheads="1"/>
          </p:cNvSpPr>
          <p:nvPr/>
        </p:nvSpPr>
        <p:spPr bwMode="auto">
          <a:xfrm>
            <a:off x="10668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4" name="Oval 30"/>
          <p:cNvSpPr>
            <a:spLocks noChangeArrowheads="1"/>
          </p:cNvSpPr>
          <p:nvPr/>
        </p:nvSpPr>
        <p:spPr bwMode="auto">
          <a:xfrm>
            <a:off x="21336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5" name="Oval 31"/>
          <p:cNvSpPr>
            <a:spLocks noChangeArrowheads="1"/>
          </p:cNvSpPr>
          <p:nvPr/>
        </p:nvSpPr>
        <p:spPr bwMode="auto">
          <a:xfrm>
            <a:off x="2590800" y="2514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1066800" y="2667000"/>
            <a:ext cx="76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>
            <a:off x="1219200" y="2590800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 flipV="1">
            <a:off x="1371600" y="2743200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 flipV="1">
            <a:off x="1371600" y="2133600"/>
            <a:ext cx="457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1371600" y="3429000"/>
            <a:ext cx="762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1981200" y="21336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03" name="Text Box 39"/>
          <p:cNvSpPr txBox="1">
            <a:spLocks noChangeArrowheads="1"/>
          </p:cNvSpPr>
          <p:nvPr/>
        </p:nvSpPr>
        <p:spPr bwMode="auto">
          <a:xfrm>
            <a:off x="228600" y="4426803"/>
            <a:ext cx="358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Who-messages-</a:t>
            </a:r>
            <a:r>
              <a:rPr lang="en-US" dirty="0" smtClean="0"/>
              <a:t>who IM/text/twitter </a:t>
            </a:r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953573571"/>
      </p:ext>
    </p:extLst>
  </p:cSld>
  <p:clrMapOvr>
    <a:masterClrMapping/>
  </p:clrMapOvr>
  <p:transition advTm="93312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 dirty="0" smtClean="0"/>
              <a:t>Data visualization</a:t>
            </a:r>
            <a:endParaRPr lang="en-US" sz="3300" dirty="0"/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28460" y="1533360"/>
            <a:ext cx="8153400" cy="154305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sz="2400" dirty="0"/>
              <a:t>Wise et al, “Visualizing the non-visual” PNNL</a:t>
            </a:r>
          </a:p>
          <a:p>
            <a:pPr marL="0" indent="0" eaLnBrk="1" hangingPunct="1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ThemeScapes</a:t>
            </a:r>
            <a:r>
              <a:rPr lang="en-US" sz="2400" dirty="0"/>
              <a:t>, </a:t>
            </a:r>
            <a:r>
              <a:rPr lang="en-US" sz="2400" dirty="0" err="1"/>
              <a:t>Cartia</a:t>
            </a:r>
            <a:endParaRPr lang="en-US" sz="2400" dirty="0"/>
          </a:p>
          <a:p>
            <a:pPr lvl="1" eaLnBrk="1" hangingPunct="1"/>
            <a:r>
              <a:rPr lang="en-US" sz="1700" dirty="0">
                <a:solidFill>
                  <a:schemeClr val="folHlink"/>
                </a:solidFill>
                <a:ea typeface="ＭＳ Ｐゴシック" charset="-128"/>
              </a:rPr>
              <a:t>[Mountain height = cluster size]</a:t>
            </a:r>
            <a:endParaRPr lang="en-US" sz="1700" dirty="0">
              <a:ea typeface="ＭＳ Ｐゴシック" charset="-128"/>
            </a:endParaRPr>
          </a:p>
        </p:txBody>
      </p:sp>
      <p:pic>
        <p:nvPicPr>
          <p:cNvPr id="26628" name="Picture 4" descr="themeview800"/>
          <p:cNvPicPr>
            <a:picLocks noChangeAspect="1" noChangeArrowheads="1"/>
          </p:cNvPicPr>
          <p:nvPr/>
        </p:nvPicPr>
        <p:blipFill>
          <a:blip r:embed="rId2"/>
          <a:srcRect l="3448" t="2156" r="3448" b="3009"/>
          <a:stretch>
            <a:fillRect/>
          </a:stretch>
        </p:blipFill>
        <p:spPr bwMode="auto">
          <a:xfrm>
            <a:off x="0" y="3132138"/>
            <a:ext cx="4572000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 descr="starr_repo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143250"/>
            <a:ext cx="4953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24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smtClean="0"/>
              <a:t>A data set with clear cluster structure</a:t>
            </a:r>
          </a:p>
        </p:txBody>
      </p:sp>
      <p:pic>
        <p:nvPicPr>
          <p:cNvPr id="2048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56102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324600" y="2721968"/>
            <a:ext cx="2441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What are some of the issues for clustering?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4600" y="4855568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What</a:t>
            </a:r>
            <a:r>
              <a:rPr lang="en-US" sz="2000" dirty="0" smtClean="0">
                <a:solidFill>
                  <a:srgbClr val="FF0000"/>
                </a:solidFill>
              </a:rPr>
              <a:t> clustering algorithms have you seen/used?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6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Issues for clustering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hangingPunct="1">
              <a:buNone/>
            </a:pPr>
            <a:r>
              <a:rPr lang="en-US" dirty="0"/>
              <a:t>Representation for clustering</a:t>
            </a:r>
            <a:endParaRPr lang="en-US" dirty="0" smtClean="0"/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How do we represent an example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features, etc.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Similarity</a:t>
            </a:r>
            <a:r>
              <a:rPr lang="en-US" dirty="0">
                <a:ea typeface="ＭＳ Ｐゴシック" charset="-128"/>
              </a:rPr>
              <a:t>/</a:t>
            </a:r>
            <a:r>
              <a:rPr lang="en-US" dirty="0" smtClean="0">
                <a:ea typeface="ＭＳ Ｐゴシック" charset="-128"/>
              </a:rPr>
              <a:t>distance between examples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dirty="0" smtClean="0"/>
              <a:t>Flat clustering or hierarchical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dirty="0" smtClean="0"/>
              <a:t>Number of clusters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Fixed a priori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Data </a:t>
            </a:r>
            <a:r>
              <a:rPr lang="en-US" dirty="0">
                <a:ea typeface="ＭＳ Ｐゴシック" charset="-128"/>
              </a:rPr>
              <a:t>driven</a:t>
            </a:r>
            <a:r>
              <a:rPr lang="en-US" dirty="0" smtClean="0">
                <a:ea typeface="ＭＳ Ｐゴシック" charset="-128"/>
              </a:rPr>
              <a:t>?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81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Clustering Algorithms</a:t>
            </a:r>
          </a:p>
        </p:txBody>
      </p:sp>
      <p:sp>
        <p:nvSpPr>
          <p:cNvPr id="317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sz="2800" dirty="0" smtClean="0"/>
              <a:t>Flat algorithms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Usually start with a random (partial) partitioning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Refine it iteratively</a:t>
            </a:r>
            <a:endParaRPr lang="en-US" sz="1200" dirty="0" smtClean="0">
              <a:ea typeface="ＭＳ Ｐゴシック" charset="-128"/>
            </a:endParaRPr>
          </a:p>
          <a:p>
            <a:pPr lvl="2" eaLnBrk="1" hangingPunct="1"/>
            <a:r>
              <a:rPr lang="en-US" i="1" dirty="0" smtClean="0">
                <a:ea typeface="ＭＳ Ｐゴシック" charset="-128"/>
              </a:rPr>
              <a:t>K </a:t>
            </a:r>
            <a:r>
              <a:rPr lang="en-US" dirty="0" smtClean="0">
                <a:ea typeface="ＭＳ Ｐゴシック" charset="-128"/>
              </a:rPr>
              <a:t>means clustering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Model based clustering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Spectral clustering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Hierarchical algorithms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Bottom-up, agglomerative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Top-down, divisive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477000" y="4953000"/>
            <a:ext cx="1143000" cy="1371600"/>
            <a:chOff x="6264275" y="4102100"/>
            <a:chExt cx="2209800" cy="2286000"/>
          </a:xfrm>
        </p:grpSpPr>
        <p:sp>
          <p:nvSpPr>
            <p:cNvPr id="7" name="Line 23"/>
            <p:cNvSpPr>
              <a:spLocks noChangeShapeType="1"/>
            </p:cNvSpPr>
            <p:nvPr/>
          </p:nvSpPr>
          <p:spPr bwMode="auto">
            <a:xfrm>
              <a:off x="7026275" y="41021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24"/>
            <p:cNvSpPr>
              <a:spLocks noChangeShapeType="1"/>
            </p:cNvSpPr>
            <p:nvPr/>
          </p:nvSpPr>
          <p:spPr bwMode="auto">
            <a:xfrm>
              <a:off x="7026275" y="41021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8093075" y="4102100"/>
              <a:ext cx="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6645275" y="46355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>
              <a:off x="6645275" y="46355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28"/>
            <p:cNvSpPr>
              <a:spLocks noChangeShapeType="1"/>
            </p:cNvSpPr>
            <p:nvPr/>
          </p:nvSpPr>
          <p:spPr bwMode="auto">
            <a:xfrm>
              <a:off x="7788275" y="51689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>
              <a:off x="6264275" y="58547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30"/>
            <p:cNvSpPr>
              <a:spLocks noChangeShapeType="1"/>
            </p:cNvSpPr>
            <p:nvPr/>
          </p:nvSpPr>
          <p:spPr bwMode="auto">
            <a:xfrm>
              <a:off x="6950075" y="58547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>
              <a:off x="6264275" y="58547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32"/>
            <p:cNvSpPr>
              <a:spLocks noChangeShapeType="1"/>
            </p:cNvSpPr>
            <p:nvPr/>
          </p:nvSpPr>
          <p:spPr bwMode="auto">
            <a:xfrm>
              <a:off x="7407275" y="4635500"/>
              <a:ext cx="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33"/>
            <p:cNvSpPr>
              <a:spLocks noChangeShapeType="1"/>
            </p:cNvSpPr>
            <p:nvPr/>
          </p:nvSpPr>
          <p:spPr bwMode="auto">
            <a:xfrm>
              <a:off x="7788275" y="51689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>
              <a:off x="8474075" y="51689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Oval 25"/>
          <p:cNvSpPr/>
          <p:nvPr/>
        </p:nvSpPr>
        <p:spPr bwMode="auto">
          <a:xfrm>
            <a:off x="6172200" y="3429000"/>
            <a:ext cx="457200" cy="10668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705600" y="3124200"/>
            <a:ext cx="1219200" cy="5334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705600" y="3733800"/>
            <a:ext cx="1219200" cy="838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3142" y="589217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Supervised learning: given labeled examples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205126" y="3076224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16792" y="3309780"/>
            <a:ext cx="130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model/</a:t>
            </a:r>
          </a:p>
          <a:p>
            <a:r>
              <a:rPr lang="en-US" sz="2400" dirty="0" smtClean="0"/>
              <a:t>predictor</a:t>
            </a:r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3471343" y="345505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384769"/>
            <a:ext cx="1146630" cy="1124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642909"/>
            <a:ext cx="887704" cy="8944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633260"/>
            <a:ext cx="1103502" cy="649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457411"/>
            <a:ext cx="1220008" cy="6963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41633" y="2297668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2341633" y="2949223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2341633" y="3734803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2341633" y="4698795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41633" y="5512050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83823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Hard vs. soft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Hard clustering: Each example belongs to exactly one cluster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Soft clustering: An example can belong to more than one cluster (probabilistic)</a:t>
            </a:r>
          </a:p>
          <a:p>
            <a:pPr lvl="1" eaLnBrk="1" hangingPunct="1"/>
            <a:r>
              <a:rPr lang="en-US" sz="2000" dirty="0" smtClean="0">
                <a:ea typeface="ＭＳ Ｐゴシック" charset="-128"/>
              </a:rPr>
              <a:t>Makes more sense for applications like creating </a:t>
            </a:r>
            <a:r>
              <a:rPr lang="en-US" sz="2000" dirty="0" err="1" smtClean="0">
                <a:ea typeface="ＭＳ Ｐゴシック" charset="-128"/>
              </a:rPr>
              <a:t>browsable</a:t>
            </a:r>
            <a:r>
              <a:rPr lang="en-US" sz="2000" dirty="0" smtClean="0">
                <a:ea typeface="ＭＳ Ｐゴシック" charset="-128"/>
              </a:rPr>
              <a:t> hierarchies</a:t>
            </a:r>
          </a:p>
          <a:p>
            <a:pPr lvl="1" eaLnBrk="1" hangingPunct="1"/>
            <a:r>
              <a:rPr lang="en-US" sz="2000" dirty="0" smtClean="0">
                <a:ea typeface="ＭＳ Ｐゴシック" charset="-128"/>
              </a:rPr>
              <a:t>You may want to put a pair of sneakers in two clusters: (</a:t>
            </a:r>
            <a:r>
              <a:rPr lang="en-US" sz="2000" dirty="0" err="1" smtClean="0">
                <a:ea typeface="ＭＳ Ｐゴシック" charset="-128"/>
              </a:rPr>
              <a:t>i</a:t>
            </a:r>
            <a:r>
              <a:rPr lang="en-US" sz="2000" dirty="0" smtClean="0">
                <a:ea typeface="ＭＳ Ｐゴシック" charset="-128"/>
              </a:rPr>
              <a:t>) sports apparel and (ii) shoes</a:t>
            </a:r>
          </a:p>
        </p:txBody>
      </p:sp>
    </p:spTree>
    <p:extLst>
      <p:ext uri="{BB962C8B-B14F-4D97-AF65-F5344CB8AC3E}">
        <p14:creationId xmlns:p14="http://schemas.microsoft.com/office/powerpoint/2010/main" val="69449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153400" cy="3314032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800" dirty="0" smtClean="0"/>
              <a:t>Most well-known and popular clustering algorithm: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Start with some initial cluster centers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sz="2000" dirty="0" smtClean="0"/>
              <a:t>Assign/cluster each example to closest center</a:t>
            </a:r>
          </a:p>
          <a:p>
            <a:pPr lvl="1" eaLnBrk="1" hangingPunct="1"/>
            <a:r>
              <a:rPr lang="en-US" sz="2000" dirty="0" smtClean="0"/>
              <a:t>Recalculate centers as the mean of the points </a:t>
            </a:r>
            <a:r>
              <a:rPr lang="en-US" sz="2000" dirty="0"/>
              <a:t>in a </a:t>
            </a:r>
            <a:r>
              <a:rPr lang="en-US" sz="2000" dirty="0" smtClean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6045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an example</a:t>
            </a: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Oval 11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Oval 13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Initialize centers randomly</a:t>
            </a:r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4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4915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7" name="Rectangle 15"/>
          <p:cNvSpPr>
            <a:spLocks noChangeArrowheads="1"/>
          </p:cNvSpPr>
          <p:nvPr/>
        </p:nvSpPr>
        <p:spPr bwMode="auto">
          <a:xfrm>
            <a:off x="2209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8" name="Rectangle 16"/>
          <p:cNvSpPr>
            <a:spLocks noChangeArrowheads="1"/>
          </p:cNvSpPr>
          <p:nvPr/>
        </p:nvSpPr>
        <p:spPr bwMode="auto">
          <a:xfrm>
            <a:off x="4495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9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2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3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4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5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6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7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8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9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0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1" name="Rectangle 15"/>
          <p:cNvSpPr>
            <a:spLocks noChangeArrowheads="1"/>
          </p:cNvSpPr>
          <p:nvPr/>
        </p:nvSpPr>
        <p:spPr bwMode="auto">
          <a:xfrm>
            <a:off x="2209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2" name="Rectangle 16"/>
          <p:cNvSpPr>
            <a:spLocks noChangeArrowheads="1"/>
          </p:cNvSpPr>
          <p:nvPr/>
        </p:nvSpPr>
        <p:spPr bwMode="auto">
          <a:xfrm>
            <a:off x="4495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3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6323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4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5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6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7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8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9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0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1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2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3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4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2133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4419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5734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2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5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2133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0" name="Rectangle 16"/>
          <p:cNvSpPr>
            <a:spLocks noChangeArrowheads="1"/>
          </p:cNvSpPr>
          <p:nvPr/>
        </p:nvSpPr>
        <p:spPr bwMode="auto">
          <a:xfrm>
            <a:off x="4419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1752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3962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98" y="3431117"/>
            <a:ext cx="199390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48" y="1526117"/>
            <a:ext cx="19431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200" y="1526117"/>
            <a:ext cx="1676400" cy="168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248" y="1691217"/>
            <a:ext cx="25908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448" y="3575050"/>
            <a:ext cx="2870200" cy="1638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2648" y="6016260"/>
            <a:ext cx="7765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Unupervised</a:t>
            </a:r>
            <a:r>
              <a:rPr lang="en-US" sz="2400" dirty="0" smtClean="0">
                <a:solidFill>
                  <a:srgbClr val="0000FF"/>
                </a:solidFill>
              </a:rPr>
              <a:t> learning: given data, i.e. examples, but no labels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5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60419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0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1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2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3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4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5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6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7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8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9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0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1752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2" name="Rectangle 16"/>
          <p:cNvSpPr>
            <a:spLocks noChangeArrowheads="1"/>
          </p:cNvSpPr>
          <p:nvPr/>
        </p:nvSpPr>
        <p:spPr bwMode="auto">
          <a:xfrm>
            <a:off x="3962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3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4" name="Text Box 18"/>
          <p:cNvSpPr txBox="1">
            <a:spLocks noChangeArrowheads="1"/>
          </p:cNvSpPr>
          <p:nvPr/>
        </p:nvSpPr>
        <p:spPr bwMode="auto">
          <a:xfrm>
            <a:off x="2971800" y="5867400"/>
            <a:ext cx="510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No changes:  Done</a:t>
            </a:r>
          </a:p>
        </p:txBody>
      </p:sp>
    </p:spTree>
    <p:extLst>
      <p:ext uri="{BB962C8B-B14F-4D97-AF65-F5344CB8AC3E}">
        <p14:creationId xmlns:p14="http://schemas.microsoft.com/office/powerpoint/2010/main" val="26311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153400" cy="1295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dirty="0"/>
              <a:t>Iterate:</a:t>
            </a:r>
          </a:p>
          <a:p>
            <a:pPr lvl="1" eaLnBrk="1" hangingPunct="1"/>
            <a:r>
              <a:rPr lang="en-US" sz="2000" b="1" dirty="0">
                <a:solidFill>
                  <a:srgbClr val="0000FF"/>
                </a:solidFill>
              </a:rPr>
              <a:t>Assign/cluster each example to closest center</a:t>
            </a:r>
          </a:p>
          <a:p>
            <a:pPr lvl="1" eaLnBrk="1" hangingPunct="1"/>
            <a:r>
              <a:rPr lang="en-US" sz="2000" dirty="0"/>
              <a:t>Recalculate centers as the mean of the points in a 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524000" y="5562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219200" y="4953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9812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3152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962400" y="3200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9530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40386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9718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3914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9436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524000" y="5334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324600" y="4572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048000" y="3962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029200" y="32766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5943600" y="39624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06899" y="6040209"/>
            <a:ext cx="2567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do this?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438400"/>
            <a:ext cx="59419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iterate over each point: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get distance to each cluster center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assign to closest center (hard cluster)</a:t>
            </a:r>
            <a:endParaRPr lang="en-US" sz="2000" dirty="0"/>
          </a:p>
        </p:txBody>
      </p:sp>
      <p:sp>
        <p:nvSpPr>
          <p:cNvPr id="22" name="Oval 3"/>
          <p:cNvSpPr>
            <a:spLocks noChangeArrowheads="1"/>
          </p:cNvSpPr>
          <p:nvPr/>
        </p:nvSpPr>
        <p:spPr bwMode="auto">
          <a:xfrm>
            <a:off x="1371600" y="63246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1066800" y="5715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1828800" y="54102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6"/>
          <p:cNvSpPr>
            <a:spLocks noChangeArrowheads="1"/>
          </p:cNvSpPr>
          <p:nvPr/>
        </p:nvSpPr>
        <p:spPr bwMode="auto">
          <a:xfrm>
            <a:off x="7162800" y="5105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3810000" y="4495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8"/>
          <p:cNvSpPr>
            <a:spLocks noChangeArrowheads="1"/>
          </p:cNvSpPr>
          <p:nvPr/>
        </p:nvSpPr>
        <p:spPr bwMode="auto">
          <a:xfrm>
            <a:off x="4800600" y="45720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9"/>
          <p:cNvSpPr>
            <a:spLocks noChangeArrowheads="1"/>
          </p:cNvSpPr>
          <p:nvPr/>
        </p:nvSpPr>
        <p:spPr bwMode="auto">
          <a:xfrm>
            <a:off x="3886200" y="5257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28194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7239000" y="59436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57912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1371600" y="6096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4"/>
          <p:cNvSpPr>
            <a:spLocks noChangeArrowheads="1"/>
          </p:cNvSpPr>
          <p:nvPr/>
        </p:nvSpPr>
        <p:spPr bwMode="auto">
          <a:xfrm>
            <a:off x="6172200" y="5867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2895600" y="5257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4876800" y="4572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5791200" y="5257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1" name="Straight Connector 20"/>
          <p:cNvCxnSpPr>
            <a:stCxn id="28" idx="7"/>
            <a:endCxn id="35" idx="2"/>
          </p:cNvCxnSpPr>
          <p:nvPr/>
        </p:nvCxnSpPr>
        <p:spPr bwMode="auto">
          <a:xfrm flipV="1">
            <a:off x="4146363" y="4800600"/>
            <a:ext cx="844737" cy="50183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stCxn id="28" idx="6"/>
            <a:endCxn id="36" idx="1"/>
          </p:cNvCxnSpPr>
          <p:nvPr/>
        </p:nvCxnSpPr>
        <p:spPr bwMode="auto">
          <a:xfrm flipV="1">
            <a:off x="4191000" y="5372100"/>
            <a:ext cx="1600200" cy="38100"/>
          </a:xfrm>
          <a:prstGeom prst="line">
            <a:avLst/>
          </a:prstGeom>
          <a:noFill/>
          <a:ln w="38100" cap="flat" cmpd="sng" algn="ctr">
            <a:solidFill>
              <a:srgbClr val="66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34" idx="3"/>
            <a:endCxn id="28" idx="2"/>
          </p:cNvCxnSpPr>
          <p:nvPr/>
        </p:nvCxnSpPr>
        <p:spPr bwMode="auto">
          <a:xfrm>
            <a:off x="3124200" y="5372100"/>
            <a:ext cx="762000" cy="3810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sz="2000" b="1" dirty="0" smtClean="0">
                <a:solidFill>
                  <a:srgbClr val="0000FF"/>
                </a:solidFill>
              </a:rPr>
              <a:t>Assign/cluster each example to closest center</a:t>
            </a:r>
          </a:p>
          <a:p>
            <a:pPr lvl="1" eaLnBrk="1" hangingPunct="1"/>
            <a:endParaRPr lang="en-US" sz="2000" b="1" dirty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sz="2000" dirty="0" smtClean="0"/>
              <a:t>Recalculate centers as the mean of the points in a cluster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60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sz="2000" b="1" dirty="0" smtClean="0">
                <a:solidFill>
                  <a:srgbClr val="0000FF"/>
                </a:solidFill>
              </a:rPr>
              <a:t>Assign/cluster each example to closest center</a:t>
            </a:r>
          </a:p>
          <a:p>
            <a:pPr lvl="1" eaLnBrk="1" hangingPunct="1"/>
            <a:endParaRPr lang="en-US" sz="2000" b="1" dirty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sz="2000" dirty="0" smtClean="0"/>
              <a:t>Recalculate centers as the mean of the points in a cluster</a:t>
            </a:r>
            <a:endParaRPr lang="en-US" sz="2000" dirty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438400"/>
            <a:ext cx="59419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iterate over each point: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get </a:t>
            </a:r>
            <a:r>
              <a:rPr lang="en-US" sz="2000" b="1" dirty="0" smtClean="0">
                <a:solidFill>
                  <a:srgbClr val="FF0000"/>
                </a:solidFill>
              </a:rPr>
              <a:t>distance</a:t>
            </a:r>
            <a:r>
              <a:rPr lang="en-US" sz="2000" dirty="0" smtClean="0"/>
              <a:t> to each cluster center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assign to closest center (hard cluster)</a:t>
            </a:r>
            <a:endParaRPr lang="en-US" sz="2000" dirty="0"/>
          </a:p>
        </p:txBody>
      </p:sp>
      <p:sp>
        <p:nvSpPr>
          <p:cNvPr id="22" name="Oval 3"/>
          <p:cNvSpPr>
            <a:spLocks noChangeArrowheads="1"/>
          </p:cNvSpPr>
          <p:nvPr/>
        </p:nvSpPr>
        <p:spPr bwMode="auto">
          <a:xfrm>
            <a:off x="1371600" y="63246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1066800" y="5715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1828800" y="54102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6"/>
          <p:cNvSpPr>
            <a:spLocks noChangeArrowheads="1"/>
          </p:cNvSpPr>
          <p:nvPr/>
        </p:nvSpPr>
        <p:spPr bwMode="auto">
          <a:xfrm>
            <a:off x="7162800" y="5105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3810000" y="4495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8"/>
          <p:cNvSpPr>
            <a:spLocks noChangeArrowheads="1"/>
          </p:cNvSpPr>
          <p:nvPr/>
        </p:nvSpPr>
        <p:spPr bwMode="auto">
          <a:xfrm>
            <a:off x="4800600" y="45720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9"/>
          <p:cNvSpPr>
            <a:spLocks noChangeArrowheads="1"/>
          </p:cNvSpPr>
          <p:nvPr/>
        </p:nvSpPr>
        <p:spPr bwMode="auto">
          <a:xfrm>
            <a:off x="3886200" y="5257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28194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7239000" y="59436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57912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1371600" y="6096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4"/>
          <p:cNvSpPr>
            <a:spLocks noChangeArrowheads="1"/>
          </p:cNvSpPr>
          <p:nvPr/>
        </p:nvSpPr>
        <p:spPr bwMode="auto">
          <a:xfrm>
            <a:off x="6172200" y="5867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2895600" y="5257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4876800" y="4572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5791200" y="5257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1" name="Straight Connector 20"/>
          <p:cNvCxnSpPr>
            <a:stCxn id="28" idx="7"/>
            <a:endCxn id="35" idx="2"/>
          </p:cNvCxnSpPr>
          <p:nvPr/>
        </p:nvCxnSpPr>
        <p:spPr bwMode="auto">
          <a:xfrm flipV="1">
            <a:off x="4146363" y="4800600"/>
            <a:ext cx="844737" cy="50183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stCxn id="28" idx="6"/>
            <a:endCxn id="36" idx="1"/>
          </p:cNvCxnSpPr>
          <p:nvPr/>
        </p:nvCxnSpPr>
        <p:spPr bwMode="auto">
          <a:xfrm flipV="1">
            <a:off x="4191000" y="5372100"/>
            <a:ext cx="1600200" cy="38100"/>
          </a:xfrm>
          <a:prstGeom prst="line">
            <a:avLst/>
          </a:prstGeom>
          <a:noFill/>
          <a:ln w="38100" cap="flat" cmpd="sng" algn="ctr">
            <a:solidFill>
              <a:srgbClr val="66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34" idx="3"/>
            <a:endCxn id="28" idx="2"/>
          </p:cNvCxnSpPr>
          <p:nvPr/>
        </p:nvCxnSpPr>
        <p:spPr bwMode="auto">
          <a:xfrm>
            <a:off x="3124200" y="5372100"/>
            <a:ext cx="762000" cy="3810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2218332" y="6261768"/>
            <a:ext cx="4953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</a:t>
            </a:r>
            <a:r>
              <a:rPr lang="en-US" sz="2400" dirty="0" smtClean="0">
                <a:solidFill>
                  <a:srgbClr val="FF0000"/>
                </a:solidFill>
              </a:rPr>
              <a:t>hat distance measure should we use?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6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20574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Euclidean: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54597"/>
              </p:ext>
            </p:extLst>
          </p:nvPr>
        </p:nvGraphicFramePr>
        <p:xfrm>
          <a:off x="1219200" y="2743200"/>
          <a:ext cx="387831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Equation" r:id="rId4" imgW="1562100" imgH="368300" progId="Equation.3">
                  <p:embed/>
                </p:oleObj>
              </mc:Choice>
              <mc:Fallback>
                <p:oleObj name="Equation" r:id="rId4" imgW="15621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2743200"/>
                        <a:ext cx="3878317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43200" y="4724400"/>
            <a:ext cx="382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good for spatial data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8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81000" y="80403"/>
            <a:ext cx="8153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Clustering documents (e.g. </a:t>
            </a:r>
            <a:r>
              <a:rPr lang="en-US" dirty="0" smtClean="0"/>
              <a:t>news </a:t>
            </a:r>
            <a:r>
              <a:rPr lang="en-US" dirty="0" smtClean="0"/>
              <a:t>data)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8610600" cy="20574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One feature for each word.  The value is the number of times that word occurs.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Documents </a:t>
            </a:r>
            <a:r>
              <a:rPr lang="en-US" sz="2400" dirty="0"/>
              <a:t>are points or vectors in this </a:t>
            </a:r>
            <a:r>
              <a:rPr lang="en-US" sz="2400" dirty="0" smtClean="0"/>
              <a:t>space</a:t>
            </a:r>
            <a:endParaRPr lang="en-US" sz="2400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752600" y="3741725"/>
            <a:ext cx="5029200" cy="3048000"/>
            <a:chOff x="1602" y="1317"/>
            <a:chExt cx="2556" cy="1686"/>
          </a:xfrm>
        </p:grpSpPr>
        <p:pic>
          <p:nvPicPr>
            <p:cNvPr id="5" name="Picture 5" descr="RR-v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02" y="1317"/>
              <a:ext cx="2556" cy="1686"/>
            </a:xfrm>
            <a:prstGeom prst="rect">
              <a:avLst/>
            </a:prstGeom>
            <a:noFill/>
          </p:spPr>
        </p:pic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2112" y="1584"/>
              <a:ext cx="144" cy="6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2160" y="1872"/>
              <a:ext cx="336" cy="38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160" y="2160"/>
              <a:ext cx="1200" cy="9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160" y="2304"/>
              <a:ext cx="912" cy="4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112" y="2304"/>
              <a:ext cx="672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20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85800" y="228601"/>
            <a:ext cx="7315200" cy="1054100"/>
          </a:xfrm>
        </p:spPr>
        <p:txBody>
          <a:bodyPr/>
          <a:lstStyle/>
          <a:p>
            <a:pPr eaLnBrk="1" hangingPunct="1"/>
            <a:r>
              <a:rPr lang="en-US" sz="3200" b="0" dirty="0" smtClean="0"/>
              <a:t>When Euclidean distance doesn’t work</a:t>
            </a:r>
            <a:endParaRPr lang="en-US" sz="3200" b="0" dirty="0"/>
          </a:p>
        </p:txBody>
      </p:sp>
      <p:pic>
        <p:nvPicPr>
          <p:cNvPr id="31747" name="Content Placeholder 3" descr="vs1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657600" y="1600200"/>
            <a:ext cx="5257800" cy="4114800"/>
          </a:xfrm>
        </p:spPr>
      </p:pic>
      <p:sp>
        <p:nvSpPr>
          <p:cNvPr id="11" name="TextBox 10"/>
          <p:cNvSpPr txBox="1"/>
          <p:nvPr/>
        </p:nvSpPr>
        <p:spPr>
          <a:xfrm>
            <a:off x="228600" y="2937808"/>
            <a:ext cx="327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Which document is closest to q using Euclidian distance?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Which do you think should be closer?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7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85800" y="228601"/>
            <a:ext cx="7315200" cy="1054100"/>
          </a:xfrm>
        </p:spPr>
        <p:txBody>
          <a:bodyPr/>
          <a:lstStyle/>
          <a:p>
            <a:pPr eaLnBrk="1" hangingPunct="1"/>
            <a:r>
              <a:rPr lang="en-US" sz="4000" b="0" dirty="0" smtClean="0"/>
              <a:t>Issues with Euclidian distance</a:t>
            </a:r>
            <a:endParaRPr lang="en-US" sz="4000" b="0" dirty="0"/>
          </a:p>
        </p:txBody>
      </p:sp>
      <p:pic>
        <p:nvPicPr>
          <p:cNvPr id="31747" name="Content Placeholder 3" descr="vs1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657600" y="1600200"/>
            <a:ext cx="5257800" cy="4114800"/>
          </a:xfrm>
        </p:spPr>
      </p:pic>
      <p:sp>
        <p:nvSpPr>
          <p:cNvPr id="31748" name="Text Placeholder 4"/>
          <p:cNvSpPr>
            <a:spLocks noGrp="1"/>
          </p:cNvSpPr>
          <p:nvPr>
            <p:ph type="body" sz="half" idx="2"/>
          </p:nvPr>
        </p:nvSpPr>
        <p:spPr>
          <a:xfrm>
            <a:off x="152400" y="1905001"/>
            <a:ext cx="3276600" cy="4691063"/>
          </a:xfrm>
        </p:spPr>
        <p:txBody>
          <a:bodyPr/>
          <a:lstStyle/>
          <a:p>
            <a:pPr eaLnBrk="1" hangingPunct="1"/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Euclidean distance between </a:t>
            </a:r>
            <a:r>
              <a:rPr lang="en-US" sz="2000" i="1" dirty="0" smtClean="0">
                <a:solidFill>
                  <a:srgbClr val="0000FF"/>
                </a:solidFill>
              </a:rPr>
              <a:t>q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and </a:t>
            </a:r>
            <a:r>
              <a:rPr lang="en-US" sz="2000" i="1" dirty="0">
                <a:solidFill>
                  <a:srgbClr val="0000FF"/>
                </a:solidFill>
              </a:rPr>
              <a:t>d</a:t>
            </a:r>
            <a:r>
              <a:rPr lang="en-US" sz="2000" i="1" baseline="-25000" dirty="0">
                <a:solidFill>
                  <a:srgbClr val="0000FF"/>
                </a:solidFill>
              </a:rPr>
              <a:t>2</a:t>
            </a:r>
            <a:r>
              <a:rPr lang="en-US" sz="2000" dirty="0"/>
              <a:t> is </a:t>
            </a:r>
            <a:r>
              <a:rPr lang="en-US" sz="2000" dirty="0" smtClean="0"/>
              <a:t>large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 smtClean="0"/>
              <a:t>but, the distribution </a:t>
            </a:r>
            <a:r>
              <a:rPr lang="en-US" sz="2000" dirty="0"/>
              <a:t>of terms in the query </a:t>
            </a:r>
            <a:r>
              <a:rPr lang="en-US" sz="2000" i="1" dirty="0">
                <a:solidFill>
                  <a:srgbClr val="0000FF"/>
                </a:solidFill>
              </a:rPr>
              <a:t>q</a:t>
            </a:r>
            <a:r>
              <a:rPr lang="en-US" sz="2000" i="1" dirty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the distribution of terms </a:t>
            </a:r>
            <a:r>
              <a:rPr lang="en-US" sz="2000" dirty="0"/>
              <a:t>in </a:t>
            </a:r>
            <a:r>
              <a:rPr lang="en-US" sz="2000" dirty="0" smtClean="0"/>
              <a:t>the document </a:t>
            </a:r>
            <a:r>
              <a:rPr lang="en-US" sz="2000" i="1" dirty="0">
                <a:solidFill>
                  <a:srgbClr val="0000FF"/>
                </a:solidFill>
              </a:rPr>
              <a:t>d</a:t>
            </a:r>
            <a:r>
              <a:rPr lang="en-US" sz="2000" i="1" baseline="-25000" dirty="0">
                <a:solidFill>
                  <a:srgbClr val="0000FF"/>
                </a:solidFill>
              </a:rPr>
              <a:t>2</a:t>
            </a:r>
            <a:r>
              <a:rPr lang="en-US" sz="2000" dirty="0"/>
              <a:t> </a:t>
            </a:r>
            <a:r>
              <a:rPr lang="en-US" sz="2000" dirty="0" smtClean="0"/>
              <a:t>are very similar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 smtClean="0">
                <a:solidFill>
                  <a:srgbClr val="008000"/>
                </a:solidFill>
              </a:rPr>
              <a:t>This is not what we want!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osine similarity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379" y="84179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716723"/>
              </p:ext>
            </p:extLst>
          </p:nvPr>
        </p:nvGraphicFramePr>
        <p:xfrm>
          <a:off x="838200" y="1709738"/>
          <a:ext cx="60261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Equation" r:id="rId3" imgW="2794000" imgH="660400" progId="Equation.3">
                  <p:embed/>
                </p:oleObj>
              </mc:Choice>
              <mc:Fallback>
                <p:oleObj name="Equation" r:id="rId3" imgW="27940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09738"/>
                        <a:ext cx="6026150" cy="1423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457200" y="4114800"/>
            <a:ext cx="0" cy="228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>
            <a:off x="457200" y="6400800"/>
            <a:ext cx="29718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457200" y="4648200"/>
            <a:ext cx="914400" cy="17526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457200" y="5562600"/>
            <a:ext cx="3352800" cy="8382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457200" y="4191000"/>
            <a:ext cx="3048000" cy="22098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5575300" y="4343400"/>
            <a:ext cx="0" cy="228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575300" y="6629400"/>
            <a:ext cx="29718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5575300" y="5791200"/>
            <a:ext cx="444500" cy="8382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5575300" y="6400800"/>
            <a:ext cx="901700" cy="2286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575300" y="6096000"/>
            <a:ext cx="749300" cy="5334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6" name="Right Arrow 15"/>
          <p:cNvSpPr/>
          <p:nvPr/>
        </p:nvSpPr>
        <p:spPr bwMode="auto">
          <a:xfrm>
            <a:off x="4343400" y="5257800"/>
            <a:ext cx="609600" cy="533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91000" y="3270870"/>
            <a:ext cx="3463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correlated with the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angle between two vectors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cosine similarity is a similarity between 0 and 1, with things that are similar 1 and not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want a distance measure, cosine distance: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668931"/>
              </p:ext>
            </p:extLst>
          </p:nvPr>
        </p:nvGraphicFramePr>
        <p:xfrm>
          <a:off x="1981200" y="3886200"/>
          <a:ext cx="3887304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Equation" r:id="rId3" imgW="1295400" imgH="203200" progId="Equation.3">
                  <p:embed/>
                </p:oleObj>
              </mc:Choice>
              <mc:Fallback>
                <p:oleObj name="Equation" r:id="rId3" imgW="1295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886200"/>
                        <a:ext cx="3887304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4000" y="4817504"/>
            <a:ext cx="786063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good for text data and many other “real world” data sets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is computationally friendly since we only need to consider features that have non-zero values </a:t>
            </a:r>
            <a:r>
              <a:rPr lang="en-US" sz="2400" b="1" dirty="0" smtClean="0">
                <a:solidFill>
                  <a:srgbClr val="0000FF"/>
                </a:solidFill>
              </a:rPr>
              <a:t>both</a:t>
            </a:r>
            <a:r>
              <a:rPr lang="en-US" sz="2400" dirty="0" smtClean="0">
                <a:solidFill>
                  <a:srgbClr val="0000FF"/>
                </a:solidFill>
              </a:rPr>
              <a:t> examples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886200" y="2438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76400" y="2590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14600" y="3200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505200" y="3962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86000" y="4572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371600" y="4038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9863" y="5899868"/>
            <a:ext cx="680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Given some example without labels, do something!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5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763000" cy="15240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Recalculate centers as the mean of the points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447800" y="6172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143000" y="5562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905000" y="5257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239000" y="4419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886200" y="3810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876800" y="3886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3962400" y="4572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895600" y="4572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315200" y="5257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867400" y="4572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47800" y="5943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248400" y="5181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23681" y="6104499"/>
            <a:ext cx="4526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</a:t>
            </a:r>
            <a:r>
              <a:rPr lang="en-US" sz="2800" dirty="0" smtClean="0">
                <a:solidFill>
                  <a:srgbClr val="FF0000"/>
                </a:solidFill>
              </a:rPr>
              <a:t>here are the cluster centers?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763000" cy="15240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Recalculate centers as the mean of the points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447800" y="6172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143000" y="5562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905000" y="5257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239000" y="4419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886200" y="3810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876800" y="3886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3962400" y="4572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895600" y="4572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315200" y="5257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867400" y="4572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47800" y="5943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248400" y="5181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133600" y="5638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419600" y="38862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6781800" y="48006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52800" y="6039185"/>
            <a:ext cx="4131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</a:t>
            </a:r>
            <a:r>
              <a:rPr lang="en-US" sz="2800" dirty="0" smtClean="0">
                <a:solidFill>
                  <a:srgbClr val="FF0000"/>
                </a:solidFill>
              </a:rPr>
              <a:t>ow do we calculate these?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763000" cy="15240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Recalculate centers as the mean of the points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685800" y="5486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81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143000" y="4572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600200" y="4114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685800" y="5257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066800" y="4876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43200" y="3276600"/>
            <a:ext cx="514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of the points in the cluster:</a:t>
            </a:r>
            <a:endParaRPr lang="en-US" dirty="0"/>
          </a:p>
        </p:txBody>
      </p:sp>
      <p:graphicFrame>
        <p:nvGraphicFramePr>
          <p:cNvPr id="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795513"/>
              </p:ext>
            </p:extLst>
          </p:nvPr>
        </p:nvGraphicFramePr>
        <p:xfrm>
          <a:off x="3276600" y="3886200"/>
          <a:ext cx="234791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" name="Equation" r:id="rId3" imgW="1003300" imgH="431800" progId="Equation.3">
                  <p:embed/>
                </p:oleObj>
              </mc:Choice>
              <mc:Fallback>
                <p:oleObj name="Equation" r:id="rId3" imgW="1003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886200"/>
                        <a:ext cx="2347913" cy="1011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743200" y="5181600"/>
            <a:ext cx="117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where:</a:t>
            </a:r>
            <a:endParaRPr lang="en-US" dirty="0"/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911475"/>
              </p:ext>
            </p:extLst>
          </p:nvPr>
        </p:nvGraphicFramePr>
        <p:xfrm>
          <a:off x="3048000" y="5715000"/>
          <a:ext cx="26162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" name="Equation" r:id="rId5" imgW="1117600" imgH="317500" progId="Equation.3">
                  <p:embed/>
                </p:oleObj>
              </mc:Choice>
              <mc:Fallback>
                <p:oleObj name="Equation" r:id="rId5" imgW="11176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715000"/>
                        <a:ext cx="2616200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510070"/>
              </p:ext>
            </p:extLst>
          </p:nvPr>
        </p:nvGraphicFramePr>
        <p:xfrm>
          <a:off x="6172200" y="5562600"/>
          <a:ext cx="1931987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" name="Equation" r:id="rId7" imgW="825500" imgH="444500" progId="Equation.3">
                  <p:embed/>
                </p:oleObj>
              </mc:Choice>
              <mc:Fallback>
                <p:oleObj name="Equation" r:id="rId7" imgW="825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562600"/>
                        <a:ext cx="1931987" cy="1039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70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734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tries to minimize what is called the “k-means” loss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597754"/>
              </p:ext>
            </p:extLst>
          </p:nvPr>
        </p:nvGraphicFramePr>
        <p:xfrm>
          <a:off x="1474956" y="2993854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2993854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2648" y="4224420"/>
            <a:ext cx="7138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that is, the sum of the squared distances from each point to the associated cluster center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0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98026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2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each step of k-means move towards reducing this loss function (or at least not increasing)?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210537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4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This isn’t quite a complete proof/argument, but: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Any other assignment would end up in a larger loss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The mean of a set of values minimizes the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069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56590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4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mean that k-means will always find the minimum loss/clustering?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8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990216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7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NO!  It will find </a:t>
            </a:r>
            <a:r>
              <a:rPr lang="en-US" sz="2400" i="1" dirty="0" smtClean="0">
                <a:solidFill>
                  <a:srgbClr val="0000FF"/>
                </a:solidFill>
              </a:rPr>
              <a:t>a minimum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Unfortunately, the k-means loss function is generally not convex and for most problems has many, many minima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We’re only guaranteed to find one of them</a:t>
            </a:r>
          </a:p>
        </p:txBody>
      </p:sp>
    </p:spTree>
    <p:extLst>
      <p:ext uri="{BB962C8B-B14F-4D97-AF65-F5344CB8AC3E}">
        <p14:creationId xmlns:p14="http://schemas.microsoft.com/office/powerpoint/2010/main" val="86111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variations/parameters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800" y="1752600"/>
            <a:ext cx="8153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800" dirty="0" smtClean="0"/>
              <a:t>Start with some initial cluster centers</a:t>
            </a:r>
          </a:p>
          <a:p>
            <a:pPr marL="0" indent="0" eaLnBrk="1" hangingPunct="1">
              <a:buFont typeface="Wingdings" charset="2"/>
              <a:buNone/>
            </a:pPr>
            <a:endParaRPr lang="en-US" sz="2800" dirty="0" smtClean="0"/>
          </a:p>
          <a:p>
            <a:pPr marL="0" indent="0" eaLnBrk="1" hangingPunct="1">
              <a:buFont typeface="Wingdings" charset="2"/>
              <a:buNone/>
            </a:pPr>
            <a:r>
              <a:rPr lang="en-US" sz="28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/>
              <a:t>Recalculate centers as the mean of the points in a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82800" y="5257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some other variations/parameters we haven’t specified?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1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variations/parameters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800" dirty="0" smtClean="0"/>
              <a:t>Initial (seed) cluster centers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Convergence</a:t>
            </a:r>
          </a:p>
          <a:p>
            <a:pPr lvl="1" eaLnBrk="1" hangingPunct="1"/>
            <a:r>
              <a:rPr lang="en-US" dirty="0">
                <a:ea typeface="ＭＳ Ｐゴシック" charset="-128"/>
              </a:rPr>
              <a:t>A fixed number of </a:t>
            </a:r>
            <a:r>
              <a:rPr lang="en-US" dirty="0" smtClean="0">
                <a:ea typeface="ＭＳ Ｐゴシック" charset="-128"/>
              </a:rPr>
              <a:t>iterations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partitions unchanged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Cluster centers don’t change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K!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06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Unsupervised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dirty="0"/>
              <a:t>learn clusters/groups without any label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customer segmentation (i.e. grouping)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image compression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bioinformatics: learn motifs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find important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centers randomly</a:t>
            </a:r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868968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564168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326168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307368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3916968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3383568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316768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145568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868968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7162800" y="36576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4145568" y="32766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92253" y="5370096"/>
            <a:ext cx="345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would happen here?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3253" y="6132096"/>
            <a:ext cx="280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Seed selection ideas?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Seed </a:t>
            </a:r>
            <a:r>
              <a:rPr lang="en-US" dirty="0" smtClean="0"/>
              <a:t>choice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696200" cy="4876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/>
              <a:t>Results can vary</a:t>
            </a:r>
            <a:r>
              <a:rPr lang="en-US" sz="2400" dirty="0" smtClean="0"/>
              <a:t> drastically based </a:t>
            </a:r>
            <a:r>
              <a:rPr lang="en-US" sz="2400" dirty="0"/>
              <a:t>on random seed </a:t>
            </a:r>
            <a:r>
              <a:rPr lang="en-US" sz="2400" dirty="0" smtClean="0"/>
              <a:t>selection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400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smtClean="0"/>
              <a:t>Some </a:t>
            </a:r>
            <a:r>
              <a:rPr lang="en-US" sz="2400" dirty="0"/>
              <a:t>seeds can result in poor convergence rate, or convergence to sub-optimal </a:t>
            </a:r>
            <a:r>
              <a:rPr lang="en-US" sz="2400" dirty="0" err="1" smtClean="0"/>
              <a:t>clusterings</a:t>
            </a:r>
            <a:endParaRPr lang="en-US" sz="2400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400" dirty="0" smtClean="0">
              <a:ea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smtClean="0">
                <a:ea typeface="ＭＳ Ｐゴシック" charset="-128"/>
              </a:rPr>
              <a:t>Common heuristics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charset="-128"/>
              </a:rPr>
              <a:t>Random centers in the space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charset="-128"/>
              </a:rPr>
              <a:t>Randomly pick 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charset="-128"/>
              </a:rPr>
              <a:t>Points least </a:t>
            </a:r>
            <a:r>
              <a:rPr lang="en-US" sz="2000" dirty="0">
                <a:ea typeface="ＭＳ Ｐゴシック" charset="-128"/>
              </a:rPr>
              <a:t>similar to any existing</a:t>
            </a:r>
            <a:r>
              <a:rPr lang="en-US" sz="2000" dirty="0" smtClean="0">
                <a:ea typeface="ＭＳ Ｐゴシック" charset="-128"/>
              </a:rPr>
              <a:t> center (furthest centers heuristic)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>
                <a:solidFill>
                  <a:srgbClr val="0000CC"/>
                </a:solidFill>
                <a:ea typeface="ＭＳ Ｐゴシック" charset="-128"/>
              </a:rPr>
              <a:t>Try out multiple starting points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ea typeface="ＭＳ Ｐゴシック" charset="-128"/>
              </a:rPr>
              <a:t>Initialize with the results of another</a:t>
            </a:r>
            <a:r>
              <a:rPr lang="en-US" sz="2000" dirty="0" smtClean="0">
                <a:ea typeface="ＭＳ Ｐゴシック" charset="-128"/>
              </a:rPr>
              <a:t> clustering method</a:t>
            </a:r>
            <a:endParaRPr lang="en-US" sz="2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1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centers heuristic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556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μ</a:t>
            </a:r>
            <a:r>
              <a:rPr lang="en-US" baseline="-25000" dirty="0" smtClean="0"/>
              <a:t>1</a:t>
            </a:r>
            <a:r>
              <a:rPr lang="en-US" dirty="0" smtClean="0"/>
              <a:t> = pick random point</a:t>
            </a:r>
          </a:p>
          <a:p>
            <a:pPr marL="0" indent="0">
              <a:buNone/>
            </a:pPr>
            <a:endParaRPr lang="en-US" baseline="-25000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2 to K:</a:t>
            </a:r>
          </a:p>
          <a:p>
            <a:pPr marL="320040" lvl="1" indent="0">
              <a:buNone/>
            </a:pPr>
            <a:r>
              <a:rPr lang="en-US" dirty="0" err="1" smtClean="0"/>
              <a:t>μ</a:t>
            </a:r>
            <a:r>
              <a:rPr lang="en-US" baseline="-25000" dirty="0" err="1" smtClean="0"/>
              <a:t>i</a:t>
            </a:r>
            <a:r>
              <a:rPr lang="en-US" dirty="0" smtClean="0"/>
              <a:t> = point that is furthest from </a:t>
            </a:r>
            <a:r>
              <a:rPr lang="en-US" b="1" dirty="0" smtClean="0"/>
              <a:t>any</a:t>
            </a:r>
            <a:r>
              <a:rPr lang="en-US" dirty="0" smtClean="0"/>
              <a:t> previous centers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100665"/>
              </p:ext>
            </p:extLst>
          </p:nvPr>
        </p:nvGraphicFramePr>
        <p:xfrm>
          <a:off x="1951789" y="3901572"/>
          <a:ext cx="4930015" cy="112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7" name="Equation" r:id="rId3" imgW="2286000" imgH="520700" progId="Equation.3">
                  <p:embed/>
                </p:oleObj>
              </mc:Choice>
              <mc:Fallback>
                <p:oleObj name="Equation" r:id="rId3" imgW="2286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1789" y="3901572"/>
                        <a:ext cx="4930015" cy="1122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01053" y="3743158"/>
            <a:ext cx="836499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14138" y="5506564"/>
            <a:ext cx="3355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smallest distance from x to any previous center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5289256" y="3741196"/>
            <a:ext cx="494632" cy="299192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7538" y="5528655"/>
            <a:ext cx="3355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point with the largest distance to any previous center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16200000">
            <a:off x="3005643" y="4682747"/>
            <a:ext cx="494632" cy="1153001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Pick a random point for the first center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4091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point will be chosen next?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96200" y="4469063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328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Furthest point from center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0658" y="6154824"/>
            <a:ext cx="4091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point will be chosen next?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96200" y="4469063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4625472" y="28575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328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Furthest point from center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0658" y="6154824"/>
            <a:ext cx="4091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point will be chosen next?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96200" y="4469063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4625472" y="28575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328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Furthest point from center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031958" y="3533275"/>
            <a:ext cx="2286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61103" y="6071755"/>
            <a:ext cx="502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Any issues/concerns with this approach?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4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points concerns</a:t>
            </a:r>
            <a:endParaRPr lang="en-US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8748" y="533466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50895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97400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02221" y="603517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42305" y="46100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042305" y="494832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331437" y="47030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415011" y="615147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691148" y="6086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493295" y="57825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744621" y="5581315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942474" y="591953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744621" y="6340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306195" y="437481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882632" y="4340054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8910095" y="13568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428916" y="21462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068053" y="3795962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56527" y="5851662"/>
            <a:ext cx="4743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If k = 4, which points will get chosen?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points concerns</a:t>
            </a:r>
            <a:endParaRPr lang="en-US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8748" y="533466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50895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97400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02221" y="603517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42305" y="46100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042305" y="494832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331437" y="47030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415011" y="615147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691148" y="6086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493295" y="57825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744621" y="5581315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942474" y="591953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744621" y="6340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306195" y="437481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882632" y="4340054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8910095" y="13568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428916" y="21462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068053" y="3795962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8795795" y="135689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314616" y="2146299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599813" y="5600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940385" y="3795962"/>
            <a:ext cx="2286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489159" y="5119650"/>
            <a:ext cx="5276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If we do a number of trials, will we get different centers?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4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Un</a:t>
            </a:r>
            <a:r>
              <a:rPr lang="en-US" dirty="0" smtClean="0"/>
              <a:t>supervised learning: clustering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905000"/>
            <a:ext cx="126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Raw data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8200" y="2590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8200" y="3200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3810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8200" y="4419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38200" y="5029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2133600" y="32766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5000" y="4191000"/>
            <a:ext cx="1124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extract</a:t>
            </a:r>
          </a:p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3124200" y="23855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4200" y="29189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24200" y="34523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24200" y="40619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27631" y="4659868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5791200" y="32766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54983" y="1905000"/>
            <a:ext cx="1111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5334000" y="4038600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group into classes/clusters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1142999" y="5638800"/>
            <a:ext cx="7212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No</a:t>
            </a:r>
            <a:r>
              <a:rPr lang="en-US" sz="2400" dirty="0" smtClean="0">
                <a:solidFill>
                  <a:srgbClr val="FF6600"/>
                </a:solidFill>
              </a:rPr>
              <a:t> “supervision”, we’re only given data and want to find natural groupings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50" name="Hexagon 49"/>
          <p:cNvSpPr/>
          <p:nvPr/>
        </p:nvSpPr>
        <p:spPr bwMode="auto">
          <a:xfrm>
            <a:off x="6781800" y="2971800"/>
            <a:ext cx="1905000" cy="1371600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  <a:ea typeface="Arial" pitchFamily="-65" charset="0"/>
                <a:cs typeface="Arial" pitchFamily="-65" charset="0"/>
              </a:rPr>
              <a:t>Clusters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8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points concerns</a:t>
            </a:r>
            <a:endParaRPr lang="en-US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8748" y="533466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50895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97400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02221" y="603517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42305" y="46100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042305" y="494832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331437" y="47030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415011" y="615147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691148" y="6086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493295" y="57825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744621" y="5581315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942474" y="591953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744621" y="6340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306195" y="437481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882632" y="4340054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8910095" y="13568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428916" y="21462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068053" y="3795962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68053" y="5100264"/>
            <a:ext cx="440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Doesn’t deal well with outliers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8795795" y="135689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314616" y="2146299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599813" y="5600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940385" y="3795962"/>
            <a:ext cx="2286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K-means++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8153400" cy="33060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dirty="0" smtClean="0"/>
              <a:t>μ</a:t>
            </a:r>
            <a:r>
              <a:rPr lang="en-US" baseline="-25000" dirty="0" smtClean="0"/>
              <a:t>1</a:t>
            </a:r>
            <a:r>
              <a:rPr lang="en-US" dirty="0" smtClean="0"/>
              <a:t> = pick random point</a:t>
            </a:r>
          </a:p>
          <a:p>
            <a:pPr marL="0" indent="0">
              <a:buFont typeface="Wingdings"/>
              <a:buNone/>
            </a:pPr>
            <a:endParaRPr lang="en-US" baseline="-25000" dirty="0" smtClean="0"/>
          </a:p>
          <a:p>
            <a:pPr marL="0" indent="0">
              <a:buFont typeface="Wingdings"/>
              <a:buNone/>
            </a:pPr>
            <a:r>
              <a:rPr lang="en-US" dirty="0" smtClean="0"/>
              <a:t>for k = 2 to </a:t>
            </a:r>
            <a:r>
              <a:rPr lang="en-US" b="1" dirty="0" smtClean="0"/>
              <a:t>K</a:t>
            </a:r>
            <a:r>
              <a:rPr lang="en-US" dirty="0" smtClean="0"/>
              <a:t>:</a:t>
            </a:r>
          </a:p>
          <a:p>
            <a:pPr marL="320040" lvl="1" indent="0">
              <a:buFont typeface="Wingdings 2"/>
              <a:buNone/>
            </a:pP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1 to </a:t>
            </a:r>
            <a:r>
              <a:rPr lang="en-US" b="1" dirty="0" smtClean="0"/>
              <a:t>N</a:t>
            </a:r>
            <a:r>
              <a:rPr lang="en-US" dirty="0" smtClean="0"/>
              <a:t>:</a:t>
            </a:r>
          </a:p>
          <a:p>
            <a:pPr marL="594360" lvl="2" indent="0">
              <a:buFont typeface="Wingdings 2"/>
              <a:buNone/>
            </a:pPr>
            <a:r>
              <a:rPr lang="en-US" dirty="0" err="1"/>
              <a:t>s</a:t>
            </a:r>
            <a:r>
              <a:rPr lang="en-US" baseline="-25000" dirty="0" err="1" smtClean="0"/>
              <a:t>i</a:t>
            </a:r>
            <a:r>
              <a:rPr lang="en-US" dirty="0" smtClean="0"/>
              <a:t> = min d(x</a:t>
            </a:r>
            <a:r>
              <a:rPr lang="en-US" baseline="-25000" dirty="0" smtClean="0"/>
              <a:t>i</a:t>
            </a:r>
            <a:r>
              <a:rPr lang="en-US" dirty="0" smtClean="0"/>
              <a:t>, μ</a:t>
            </a:r>
            <a:r>
              <a:rPr lang="en-US" baseline="-25000" dirty="0" smtClean="0"/>
              <a:t>1…k-1</a:t>
            </a:r>
            <a:r>
              <a:rPr lang="en-US" dirty="0" smtClean="0"/>
              <a:t>) // smallest distance to any center</a:t>
            </a:r>
          </a:p>
          <a:p>
            <a:pPr marL="594360" lvl="2" indent="0">
              <a:buFont typeface="Wingdings 2"/>
              <a:buNone/>
            </a:pPr>
            <a:endParaRPr lang="en-US" dirty="0"/>
          </a:p>
          <a:p>
            <a:pPr marL="320040" lvl="1" indent="0">
              <a:buNone/>
            </a:pPr>
            <a:r>
              <a:rPr lang="en-US" dirty="0" err="1" smtClean="0"/>
              <a:t>μ</a:t>
            </a:r>
            <a:r>
              <a:rPr lang="en-US" baseline="-25000" dirty="0" err="1" smtClean="0"/>
              <a:t>k</a:t>
            </a:r>
            <a:r>
              <a:rPr lang="en-US" dirty="0" smtClean="0"/>
              <a:t> = randomly pick point </a:t>
            </a:r>
            <a:r>
              <a:rPr lang="en-US" b="1" i="1" dirty="0" smtClean="0">
                <a:solidFill>
                  <a:srgbClr val="FF6600"/>
                </a:solidFill>
              </a:rPr>
              <a:t>proportionate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FF6600"/>
                </a:solidFill>
              </a:rPr>
              <a:t>s</a:t>
            </a:r>
            <a:endParaRPr lang="en-US" b="1" i="1" baseline="-25000" dirty="0" smtClean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7684" y="5601368"/>
            <a:ext cx="2988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does this help?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01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K-means++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8153400" cy="33060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dirty="0" smtClean="0"/>
              <a:t>μ</a:t>
            </a:r>
            <a:r>
              <a:rPr lang="en-US" baseline="-25000" dirty="0" smtClean="0"/>
              <a:t>1</a:t>
            </a:r>
            <a:r>
              <a:rPr lang="en-US" dirty="0" smtClean="0"/>
              <a:t> = pick random point</a:t>
            </a:r>
          </a:p>
          <a:p>
            <a:pPr marL="0" indent="0">
              <a:buFont typeface="Wingdings"/>
              <a:buNone/>
            </a:pPr>
            <a:endParaRPr lang="en-US" baseline="-25000" dirty="0" smtClean="0"/>
          </a:p>
          <a:p>
            <a:pPr marL="0" indent="0">
              <a:buFont typeface="Wingdings"/>
              <a:buNone/>
            </a:pPr>
            <a:r>
              <a:rPr lang="en-US" dirty="0" smtClean="0"/>
              <a:t>for k = 2 to </a:t>
            </a:r>
            <a:r>
              <a:rPr lang="en-US" b="1" dirty="0" smtClean="0"/>
              <a:t>K</a:t>
            </a:r>
            <a:r>
              <a:rPr lang="en-US" dirty="0" smtClean="0"/>
              <a:t>:</a:t>
            </a:r>
          </a:p>
          <a:p>
            <a:pPr marL="320040" lvl="1" indent="0">
              <a:buFont typeface="Wingdings 2"/>
              <a:buNone/>
            </a:pP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1 to </a:t>
            </a:r>
            <a:r>
              <a:rPr lang="en-US" b="1" dirty="0" smtClean="0"/>
              <a:t>N</a:t>
            </a:r>
            <a:r>
              <a:rPr lang="en-US" dirty="0" smtClean="0"/>
              <a:t>:</a:t>
            </a:r>
          </a:p>
          <a:p>
            <a:pPr marL="594360" lvl="2" indent="0">
              <a:buFont typeface="Wingdings 2"/>
              <a:buNone/>
            </a:pPr>
            <a:r>
              <a:rPr lang="en-US" dirty="0" err="1"/>
              <a:t>s</a:t>
            </a:r>
            <a:r>
              <a:rPr lang="en-US" baseline="-25000" dirty="0" err="1" smtClean="0"/>
              <a:t>i</a:t>
            </a:r>
            <a:r>
              <a:rPr lang="en-US" dirty="0" smtClean="0"/>
              <a:t> = min d(x</a:t>
            </a:r>
            <a:r>
              <a:rPr lang="en-US" baseline="-25000" dirty="0" smtClean="0"/>
              <a:t>i</a:t>
            </a:r>
            <a:r>
              <a:rPr lang="en-US" dirty="0" smtClean="0"/>
              <a:t>, μ</a:t>
            </a:r>
            <a:r>
              <a:rPr lang="en-US" baseline="-25000" dirty="0" smtClean="0"/>
              <a:t>1…k-1</a:t>
            </a:r>
            <a:r>
              <a:rPr lang="en-US" dirty="0" smtClean="0"/>
              <a:t>) // smallest distance to any center</a:t>
            </a:r>
          </a:p>
          <a:p>
            <a:pPr marL="594360" lvl="2" indent="0">
              <a:buFont typeface="Wingdings 2"/>
              <a:buNone/>
            </a:pPr>
            <a:endParaRPr lang="en-US" dirty="0"/>
          </a:p>
          <a:p>
            <a:pPr marL="320040" lvl="1" indent="0">
              <a:buNone/>
            </a:pPr>
            <a:r>
              <a:rPr lang="en-US" dirty="0" err="1" smtClean="0"/>
              <a:t>μ</a:t>
            </a:r>
            <a:r>
              <a:rPr lang="en-US" baseline="-25000" dirty="0" err="1" smtClean="0"/>
              <a:t>k</a:t>
            </a:r>
            <a:r>
              <a:rPr lang="en-US" dirty="0" smtClean="0"/>
              <a:t> = randomly pick point </a:t>
            </a:r>
            <a:r>
              <a:rPr lang="en-US" b="1" i="1" dirty="0" smtClean="0">
                <a:solidFill>
                  <a:srgbClr val="FF6600"/>
                </a:solidFill>
              </a:rPr>
              <a:t>proportionate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FF6600"/>
                </a:solidFill>
              </a:rPr>
              <a:t>s</a:t>
            </a:r>
            <a:endParaRPr lang="en-US" b="1" i="1" baseline="-25000" dirty="0" smtClean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700" y="4906211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Makes it possible to select other points</a:t>
            </a:r>
          </a:p>
          <a:p>
            <a:pPr marL="914400" lvl="1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if #points &gt;&gt; #outliers, we will pick good points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Makes it non-deterministic, which will help with random runs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Nice theoretical guarantees!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Scalable</a:t>
            </a:r>
            <a:r>
              <a:rPr lang="tr-TR" dirty="0"/>
              <a:t> K-</a:t>
            </a:r>
            <a:r>
              <a:rPr lang="tr-TR" dirty="0" err="1"/>
              <a:t>Means</a:t>
            </a:r>
            <a:r>
              <a:rPr lang="tr-TR" dirty="0"/>
              <a:t>++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Scalable</a:t>
            </a:r>
            <a:r>
              <a:rPr lang="tr-TR" dirty="0"/>
              <a:t> K-</a:t>
            </a:r>
            <a:r>
              <a:rPr lang="tr-TR" dirty="0" err="1"/>
              <a:t>Means</a:t>
            </a:r>
            <a:r>
              <a:rPr lang="tr-TR" dirty="0"/>
              <a:t>++ </a:t>
            </a:r>
            <a:r>
              <a:rPr lang="en-US" dirty="0"/>
              <a:t>&gt;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web.stanford.edu/group/mmds/slides2012/s-bahmani.pdf</a:t>
            </a:r>
            <a:endParaRPr lang="en-US" dirty="0" smtClean="0"/>
          </a:p>
          <a:p>
            <a:r>
              <a:rPr lang="en-US" dirty="0"/>
              <a:t>K-Means Data Clustering Using C# &gt;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visualstudiomagazine.com/Articles/2013/12/01/K-Means-Data-Clustering-Using-C.aspx?Page=1</a:t>
            </a:r>
            <a:endParaRPr lang="en-US" dirty="0" smtClean="0"/>
          </a:p>
          <a:p>
            <a:r>
              <a:rPr lang="en-US" dirty="0"/>
              <a:t>Test Run - K-Means++ Data Clustering &gt;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msdn.microsoft.com/en-us/magazine/mt185575.aspx</a:t>
            </a:r>
            <a:endParaRPr lang="en-US" dirty="0" smtClean="0"/>
          </a:p>
          <a:p>
            <a:endParaRPr lang="en-US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00130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variations/parameters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800" strike="sngStrike" dirty="0" smtClean="0"/>
              <a:t>Initial (seed) cluster centers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strike="sngStrike" dirty="0" smtClean="0"/>
              <a:t>Convergence</a:t>
            </a:r>
          </a:p>
          <a:p>
            <a:pPr lvl="1" eaLnBrk="1" hangingPunct="1"/>
            <a:r>
              <a:rPr lang="en-US" strike="sngStrike" dirty="0">
                <a:ea typeface="ＭＳ Ｐゴシック" charset="-128"/>
              </a:rPr>
              <a:t>A fixed number of </a:t>
            </a:r>
            <a:r>
              <a:rPr lang="en-US" strike="sngStrike" dirty="0" smtClean="0">
                <a:ea typeface="ＭＳ Ｐゴシック" charset="-128"/>
              </a:rPr>
              <a:t>iterations</a:t>
            </a:r>
          </a:p>
          <a:p>
            <a:pPr lvl="1" eaLnBrk="1" hangingPunct="1"/>
            <a:r>
              <a:rPr lang="en-US" strike="sngStrike" dirty="0" smtClean="0">
                <a:ea typeface="ＭＳ Ｐゴシック" charset="-128"/>
              </a:rPr>
              <a:t>partitions unchanged</a:t>
            </a:r>
          </a:p>
          <a:p>
            <a:pPr lvl="1" eaLnBrk="1" hangingPunct="1"/>
            <a:r>
              <a:rPr lang="en-US" strike="sngStrike" dirty="0" smtClean="0">
                <a:ea typeface="ＭＳ Ｐゴシック" charset="-128"/>
              </a:rPr>
              <a:t>Cluster centers don’t change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K!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78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Many Clusters?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1524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/>
              <a:t>Number of clusters </a:t>
            </a:r>
            <a:r>
              <a:rPr lang="en-US" sz="2000" i="1" dirty="0"/>
              <a:t>K</a:t>
            </a:r>
            <a:r>
              <a:rPr lang="en-US" sz="2000" i="1" dirty="0" smtClean="0"/>
              <a:t> </a:t>
            </a:r>
            <a:r>
              <a:rPr lang="en-US" sz="2000" dirty="0" smtClean="0"/>
              <a:t>must be provided</a:t>
            </a:r>
          </a:p>
          <a:p>
            <a:pPr marL="0" indent="0" eaLnBrk="1" hangingPunct="1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How should we determine the number of clusters?</a:t>
            </a:r>
          </a:p>
          <a:p>
            <a:pPr marL="0" indent="0" eaLnBrk="1" hangingPunct="1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How did we deal with models becoming too complicated previously?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743200" y="2895600"/>
            <a:ext cx="304800" cy="3048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990600" y="3276600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1524000" y="3657600"/>
            <a:ext cx="304800" cy="304800"/>
          </a:xfrm>
          <a:prstGeom prst="ellipse">
            <a:avLst/>
          </a:prstGeom>
          <a:solidFill>
            <a:srgbClr val="6600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1066800" y="4038600"/>
            <a:ext cx="304800" cy="304800"/>
          </a:xfrm>
          <a:prstGeom prst="ellipse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62000" y="3657600"/>
            <a:ext cx="304800" cy="3048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3733800"/>
            <a:ext cx="304800" cy="304800"/>
          </a:xfrm>
          <a:prstGeom prst="ellipse">
            <a:avLst/>
          </a:prstGeom>
          <a:solidFill>
            <a:srgbClr val="00A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26670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2971800" y="4267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7315200" y="2895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5562600" y="3276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6096000" y="3657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5638800" y="4038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1"/>
          <p:cNvSpPr>
            <a:spLocks noChangeArrowheads="1"/>
          </p:cNvSpPr>
          <p:nvPr/>
        </p:nvSpPr>
        <p:spPr bwMode="auto">
          <a:xfrm>
            <a:off x="5334000" y="3657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>
            <a:off x="8001000" y="37338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7239000" y="3505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7620000" y="4267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2400" y="5029200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many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315200" y="4953000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few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724400"/>
            <a:ext cx="2578100" cy="190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724400"/>
            <a:ext cx="2387600" cy="19939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 bwMode="auto">
          <a:xfrm rot="5400000">
            <a:off x="2515394" y="4799806"/>
            <a:ext cx="38100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76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Regularization!!!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Statistical test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31" y="2227179"/>
            <a:ext cx="2476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590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is trying to minimize: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00113" y="2377486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2377486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83538" y="3783264"/>
            <a:ext cx="4919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happens when k increases?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01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590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is trying to minimize: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00113" y="2377486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2377486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6226" y="3418748"/>
            <a:ext cx="7308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Loss goes down!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aking the model more complicated allows us more flexibility, but can “</a:t>
            </a:r>
            <a:r>
              <a:rPr lang="en-US" sz="2400" dirty="0" err="1" smtClean="0">
                <a:solidFill>
                  <a:srgbClr val="0000FF"/>
                </a:solidFill>
              </a:rPr>
              <a:t>overfit</a:t>
            </a:r>
            <a:r>
              <a:rPr lang="en-US" sz="2400" dirty="0" smtClean="0">
                <a:solidFill>
                  <a:srgbClr val="0000FF"/>
                </a:solidFill>
              </a:rPr>
              <a:t>” to the data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0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590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is trying to minimize: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88332" y="2257174"/>
          <a:ext cx="7022454" cy="93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3" imgW="3429000" imgH="457200" progId="Equation.3">
                  <p:embed/>
                </p:oleObj>
              </mc:Choice>
              <mc:Fallback>
                <p:oleObj name="Equation" r:id="rId3" imgW="34290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8332" y="2257174"/>
                        <a:ext cx="7022454" cy="93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own Arrow 5"/>
          <p:cNvSpPr/>
          <p:nvPr/>
        </p:nvSpPr>
        <p:spPr>
          <a:xfrm>
            <a:off x="3796618" y="3207749"/>
            <a:ext cx="695158" cy="1003304"/>
          </a:xfrm>
          <a:prstGeom prst="down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47232" y="4499948"/>
          <a:ext cx="4233820" cy="54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5" imgW="1689100" imgH="215900" progId="Equation.3">
                  <p:embed/>
                </p:oleObj>
              </mc:Choice>
              <mc:Fallback>
                <p:oleObj name="Equation" r:id="rId5" imgW="16891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7232" y="4499948"/>
                        <a:ext cx="4233820" cy="542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247232" y="5269082"/>
          <a:ext cx="3792663" cy="56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7" imgW="1447800" imgH="215900" progId="Equation.3">
                  <p:embed/>
                </p:oleObj>
              </mc:Choice>
              <mc:Fallback>
                <p:oleObj name="Equation" r:id="rId7" imgW="14478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47232" y="5269082"/>
                        <a:ext cx="3792663" cy="56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75157" y="4540052"/>
            <a:ext cx="3210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N = number of points)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65671" y="5946619"/>
            <a:ext cx="5731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will this have?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Which will tend to produce smaller k?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29984" y="5002187"/>
            <a:ext cx="2616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2 regularization options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2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Unsupervised learning: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Most frequently, when people think of unsupervised learning they think clustering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Another category: learning probabilities/parameters for models without supervision</a:t>
            </a:r>
          </a:p>
          <a:p>
            <a:pPr lvl="1"/>
            <a:r>
              <a:rPr lang="en-US" sz="2400" dirty="0" smtClean="0"/>
              <a:t>Learn a translation dictionary</a:t>
            </a:r>
          </a:p>
          <a:p>
            <a:pPr lvl="1"/>
            <a:r>
              <a:rPr lang="en-US" sz="2400" dirty="0" smtClean="0"/>
              <a:t>Learn a grammar for a language</a:t>
            </a:r>
          </a:p>
          <a:p>
            <a:pPr lvl="1"/>
            <a:r>
              <a:rPr lang="en-US" sz="2400" dirty="0" smtClean="0"/>
              <a:t>Learn the social graph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32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27789" y="2133738"/>
          <a:ext cx="4233820" cy="54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Equation" r:id="rId3" imgW="1689100" imgH="215900" progId="Equation.3">
                  <p:embed/>
                </p:oleObj>
              </mc:Choice>
              <mc:Fallback>
                <p:oleObj name="Equation" r:id="rId3" imgW="16891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7789" y="2133738"/>
                        <a:ext cx="4233820" cy="542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27789" y="2902872"/>
          <a:ext cx="3792663" cy="56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Equation" r:id="rId5" imgW="1447800" imgH="215900" progId="Equation.3">
                  <p:embed/>
                </p:oleObj>
              </mc:Choice>
              <mc:Fallback>
                <p:oleObj name="Equation" r:id="rId5" imgW="14478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7789" y="2902872"/>
                        <a:ext cx="3792663" cy="56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55714" y="2173842"/>
            <a:ext cx="3210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N = number of points)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49427" y="2635977"/>
            <a:ext cx="2616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2 regularization options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27263" y="4144143"/>
            <a:ext cx="853878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577" y="4398209"/>
            <a:ext cx="7575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AIC penalizes increases in K more harshly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Both require a change to the K-means algorithm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Tend to work reasonably well in practice if you don’t know K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Statistical approach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2438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Assume data is Gaussian (i.e. spherical)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 for this</a:t>
            </a:r>
          </a:p>
          <a:p>
            <a:pPr lvl="1"/>
            <a:r>
              <a:rPr lang="en-US" dirty="0" smtClean="0"/>
              <a:t>Testing in high dimensions doesn’t work well</a:t>
            </a:r>
          </a:p>
          <a:p>
            <a:pPr lvl="1"/>
            <a:r>
              <a:rPr lang="en-US" dirty="0" smtClean="0"/>
              <a:t>Testing in lower dimensions does work well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267200"/>
            <a:ext cx="25781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267200"/>
            <a:ext cx="2387600" cy="1993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81400" y="6324600"/>
            <a:ext cx="1095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ideas?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590800" y="6018212"/>
            <a:ext cx="28194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2819400" y="3124200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0767" y="5247728"/>
            <a:ext cx="435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will this look like projected to 1-D?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4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590800" y="6018212"/>
            <a:ext cx="28194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" name="Freeform 11"/>
          <p:cNvSpPr/>
          <p:nvPr/>
        </p:nvSpPr>
        <p:spPr bwMode="auto">
          <a:xfrm>
            <a:off x="2731519" y="5269931"/>
            <a:ext cx="2192404" cy="680958"/>
          </a:xfrm>
          <a:custGeom>
            <a:avLst/>
            <a:gdLst>
              <a:gd name="connsiteX0" fmla="*/ 0 w 2192404"/>
              <a:gd name="connsiteY0" fmla="*/ 649007 h 680958"/>
              <a:gd name="connsiteX1" fmla="*/ 778723 w 2192404"/>
              <a:gd name="connsiteY1" fmla="*/ 589098 h 680958"/>
              <a:gd name="connsiteX2" fmla="*/ 1126153 w 2192404"/>
              <a:gd name="connsiteY2" fmla="*/ 1997 h 680958"/>
              <a:gd name="connsiteX3" fmla="*/ 1413681 w 2192404"/>
              <a:gd name="connsiteY3" fmla="*/ 577117 h 680958"/>
              <a:gd name="connsiteX4" fmla="*/ 2192404 w 2192404"/>
              <a:gd name="connsiteY4" fmla="*/ 625043 h 68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2404" h="680958">
                <a:moveTo>
                  <a:pt x="0" y="649007"/>
                </a:moveTo>
                <a:lnTo>
                  <a:pt x="778723" y="589098"/>
                </a:lnTo>
                <a:cubicBezTo>
                  <a:pt x="966415" y="481263"/>
                  <a:pt x="1020327" y="3994"/>
                  <a:pt x="1126153" y="1997"/>
                </a:cubicBezTo>
                <a:cubicBezTo>
                  <a:pt x="1231979" y="0"/>
                  <a:pt x="1235973" y="473276"/>
                  <a:pt x="1413681" y="577117"/>
                </a:cubicBezTo>
                <a:cubicBezTo>
                  <a:pt x="1591389" y="680958"/>
                  <a:pt x="2192404" y="625043"/>
                  <a:pt x="2192404" y="625043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19400" y="3124200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7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048000" y="3505200"/>
            <a:ext cx="1371600" cy="685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0768" y="5247728"/>
            <a:ext cx="4575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will this look like projected to 1-D?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048000" y="3505200"/>
            <a:ext cx="1371600" cy="685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2362200" y="5420400"/>
            <a:ext cx="2731519" cy="523200"/>
          </a:xfrm>
          <a:custGeom>
            <a:avLst/>
            <a:gdLst>
              <a:gd name="connsiteX0" fmla="*/ 0 w 2731519"/>
              <a:gd name="connsiteY0" fmla="*/ 501233 h 523200"/>
              <a:gd name="connsiteX1" fmla="*/ 587037 w 2731519"/>
              <a:gd name="connsiteY1" fmla="*/ 441325 h 523200"/>
              <a:gd name="connsiteX2" fmla="*/ 862585 w 2731519"/>
              <a:gd name="connsiteY2" fmla="*/ 9985 h 523200"/>
              <a:gd name="connsiteX3" fmla="*/ 1054270 w 2731519"/>
              <a:gd name="connsiteY3" fmla="*/ 381416 h 523200"/>
              <a:gd name="connsiteX4" fmla="*/ 1449622 w 2731519"/>
              <a:gd name="connsiteY4" fmla="*/ 465288 h 523200"/>
              <a:gd name="connsiteX5" fmla="*/ 1785071 w 2731519"/>
              <a:gd name="connsiteY5" fmla="*/ 381416 h 523200"/>
              <a:gd name="connsiteX6" fmla="*/ 1952796 w 2731519"/>
              <a:gd name="connsiteY6" fmla="*/ 21967 h 523200"/>
              <a:gd name="connsiteX7" fmla="*/ 2108541 w 2731519"/>
              <a:gd name="connsiteY7" fmla="*/ 357453 h 523200"/>
              <a:gd name="connsiteX8" fmla="*/ 2731519 w 2731519"/>
              <a:gd name="connsiteY8" fmla="*/ 429343 h 5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1519" h="523200">
                <a:moveTo>
                  <a:pt x="0" y="501233"/>
                </a:moveTo>
                <a:cubicBezTo>
                  <a:pt x="221636" y="512216"/>
                  <a:pt x="443273" y="523200"/>
                  <a:pt x="587037" y="441325"/>
                </a:cubicBezTo>
                <a:cubicBezTo>
                  <a:pt x="730801" y="359450"/>
                  <a:pt x="784713" y="19970"/>
                  <a:pt x="862585" y="9985"/>
                </a:cubicBezTo>
                <a:cubicBezTo>
                  <a:pt x="940457" y="0"/>
                  <a:pt x="956431" y="305532"/>
                  <a:pt x="1054270" y="381416"/>
                </a:cubicBezTo>
                <a:cubicBezTo>
                  <a:pt x="1152109" y="457300"/>
                  <a:pt x="1327822" y="465288"/>
                  <a:pt x="1449622" y="465288"/>
                </a:cubicBezTo>
                <a:cubicBezTo>
                  <a:pt x="1571422" y="465288"/>
                  <a:pt x="1701209" y="455303"/>
                  <a:pt x="1785071" y="381416"/>
                </a:cubicBezTo>
                <a:cubicBezTo>
                  <a:pt x="1868933" y="307529"/>
                  <a:pt x="1898884" y="25961"/>
                  <a:pt x="1952796" y="21967"/>
                </a:cubicBezTo>
                <a:cubicBezTo>
                  <a:pt x="2006708" y="17973"/>
                  <a:pt x="1978754" y="289557"/>
                  <a:pt x="2108541" y="357453"/>
                </a:cubicBezTo>
                <a:cubicBezTo>
                  <a:pt x="2238328" y="425349"/>
                  <a:pt x="2731519" y="429343"/>
                  <a:pt x="2731519" y="429343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8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sp>
        <p:nvSpPr>
          <p:cNvPr id="3" name="Oval 2"/>
          <p:cNvSpPr/>
          <p:nvPr/>
        </p:nvSpPr>
        <p:spPr>
          <a:xfrm>
            <a:off x="3515864" y="36362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54896" y="36549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68264" y="37886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39936" y="378059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46360" y="387417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98760" y="390625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24424" y="389824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74688" y="43233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13720" y="434205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27088" y="44757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598760" y="446771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05184" y="456129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57584" y="459337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83248" y="458536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1677699" y="5368674"/>
            <a:ext cx="4672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will this look like projected to 1-D?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7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sp>
        <p:nvSpPr>
          <p:cNvPr id="3" name="Oval 2"/>
          <p:cNvSpPr/>
          <p:nvPr/>
        </p:nvSpPr>
        <p:spPr>
          <a:xfrm>
            <a:off x="3515864" y="36362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54896" y="36549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68264" y="37886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39936" y="378059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46360" y="387417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98760" y="390625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24424" y="389824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74688" y="43233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13720" y="434205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27088" y="44757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598760" y="446771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05184" y="456129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57584" y="459337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83248" y="458536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099430" y="6210255"/>
            <a:ext cx="186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Solution?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Freeform 28"/>
          <p:cNvSpPr/>
          <p:nvPr/>
        </p:nvSpPr>
        <p:spPr bwMode="auto">
          <a:xfrm>
            <a:off x="2530999" y="5269931"/>
            <a:ext cx="2192404" cy="680958"/>
          </a:xfrm>
          <a:custGeom>
            <a:avLst/>
            <a:gdLst>
              <a:gd name="connsiteX0" fmla="*/ 0 w 2192404"/>
              <a:gd name="connsiteY0" fmla="*/ 649007 h 680958"/>
              <a:gd name="connsiteX1" fmla="*/ 778723 w 2192404"/>
              <a:gd name="connsiteY1" fmla="*/ 589098 h 680958"/>
              <a:gd name="connsiteX2" fmla="*/ 1126153 w 2192404"/>
              <a:gd name="connsiteY2" fmla="*/ 1997 h 680958"/>
              <a:gd name="connsiteX3" fmla="*/ 1413681 w 2192404"/>
              <a:gd name="connsiteY3" fmla="*/ 577117 h 680958"/>
              <a:gd name="connsiteX4" fmla="*/ 2192404 w 2192404"/>
              <a:gd name="connsiteY4" fmla="*/ 625043 h 68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2404" h="680958">
                <a:moveTo>
                  <a:pt x="0" y="649007"/>
                </a:moveTo>
                <a:lnTo>
                  <a:pt x="778723" y="589098"/>
                </a:lnTo>
                <a:cubicBezTo>
                  <a:pt x="966415" y="481263"/>
                  <a:pt x="1020327" y="3994"/>
                  <a:pt x="1126153" y="1997"/>
                </a:cubicBezTo>
                <a:cubicBezTo>
                  <a:pt x="1231979" y="0"/>
                  <a:pt x="1235973" y="473276"/>
                  <a:pt x="1413681" y="577117"/>
                </a:cubicBezTo>
                <a:cubicBezTo>
                  <a:pt x="1591389" y="680958"/>
                  <a:pt x="2192404" y="625043"/>
                  <a:pt x="2192404" y="625043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11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4358" y="5562600"/>
            <a:ext cx="5010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Chose the dimension of the projection as the dimension with highest variance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2590800" y="3657600"/>
            <a:ext cx="2133600" cy="457200"/>
          </a:xfrm>
          <a:prstGeom prst="line">
            <a:avLst/>
          </a:prstGeom>
          <a:noFill/>
          <a:ln w="38100" cap="flat" cmpd="sng" algn="ctr">
            <a:solidFill>
              <a:srgbClr val="00E4A8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5400000" flipH="1" flipV="1">
            <a:off x="3314700" y="2857500"/>
            <a:ext cx="1981200" cy="1905000"/>
          </a:xfrm>
          <a:prstGeom prst="line">
            <a:avLst/>
          </a:prstGeom>
          <a:noFill/>
          <a:ln w="38100" cap="flat" cmpd="sng" algn="ctr">
            <a:solidFill>
              <a:srgbClr val="00E4A8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511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5898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16764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solidFill>
                  <a:schemeClr val="folHlink"/>
                </a:solidFill>
              </a:rPr>
              <a:t>Clustering</a:t>
            </a:r>
            <a:r>
              <a:rPr lang="en-US" dirty="0"/>
              <a:t>: the process of grouping a set of objects into classes of similar objects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endParaRPr lang="en-US" sz="2600" dirty="0" smtClean="0">
              <a:ea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solidFill>
                  <a:srgbClr val="FF0000"/>
                </a:solidFill>
              </a:rPr>
              <a:t>Applications?</a:t>
            </a:r>
            <a:endParaRPr lang="en-US" dirty="0">
              <a:solidFill>
                <a:srgbClr val="FF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6934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synthetic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71800"/>
            <a:ext cx="7315200" cy="209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5000" y="53340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Split too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Compared to other approaches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5867400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http://cs.baylor.edu/~hamerly/papers/nips_03.pdf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240734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2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time </a:t>
            </a:r>
            <a:r>
              <a:rPr lang="en-US" dirty="0"/>
              <a:t>c</a:t>
            </a:r>
            <a:r>
              <a:rPr lang="en-US" dirty="0" smtClean="0"/>
              <a:t>omplexity</a:t>
            </a:r>
            <a:endParaRPr lang="en-US" dirty="0"/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648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Variables: </a:t>
            </a:r>
            <a:r>
              <a:rPr lang="en-US" i="1" dirty="0" smtClean="0"/>
              <a:t>K</a:t>
            </a:r>
            <a:r>
              <a:rPr lang="en-US" dirty="0" smtClean="0"/>
              <a:t> clusters, </a:t>
            </a:r>
            <a:r>
              <a:rPr lang="en-US" i="1" dirty="0" smtClean="0"/>
              <a:t>n</a:t>
            </a:r>
            <a:r>
              <a:rPr lang="en-US" dirty="0" smtClean="0"/>
              <a:t> data points, </a:t>
            </a:r>
            <a:br>
              <a:rPr lang="en-US" dirty="0" smtClean="0"/>
            </a:br>
            <a:r>
              <a:rPr lang="en-US" i="1" dirty="0" smtClean="0"/>
              <a:t>m</a:t>
            </a:r>
            <a:r>
              <a:rPr lang="en-US" dirty="0" smtClean="0"/>
              <a:t> features/dimensions, </a:t>
            </a:r>
            <a:r>
              <a:rPr lang="en-US" i="1" dirty="0" smtClean="0"/>
              <a:t>I</a:t>
            </a:r>
            <a:r>
              <a:rPr lang="en-US" dirty="0" smtClean="0"/>
              <a:t> iterations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dirty="0" smtClean="0">
                <a:solidFill>
                  <a:srgbClr val="FF0000"/>
                </a:solidFill>
              </a:rPr>
              <a:t>What is the runtime complexity?</a:t>
            </a:r>
          </a:p>
          <a:p>
            <a:pPr lvl="1" eaLnBrk="1" hangingPunct="1"/>
            <a:r>
              <a:rPr lang="en-US" dirty="0" smtClean="0"/>
              <a:t>Computing </a:t>
            </a:r>
            <a:r>
              <a:rPr lang="en-US" dirty="0"/>
              <a:t>distance between two</a:t>
            </a:r>
            <a:r>
              <a:rPr lang="en-US" dirty="0" smtClean="0"/>
              <a:t> points (e.g. </a:t>
            </a:r>
            <a:r>
              <a:rPr lang="en-US" dirty="0" err="1" smtClean="0"/>
              <a:t>euclidean</a:t>
            </a:r>
            <a:r>
              <a:rPr lang="en-US" dirty="0" smtClean="0"/>
              <a:t>)</a:t>
            </a:r>
          </a:p>
          <a:p>
            <a:pPr lvl="1" eaLnBrk="1" hangingPunct="1"/>
            <a:r>
              <a:rPr lang="en-US" dirty="0"/>
              <a:t>Reassigning </a:t>
            </a:r>
            <a:r>
              <a:rPr lang="en-US" dirty="0" smtClean="0"/>
              <a:t>clusters</a:t>
            </a:r>
            <a:endParaRPr lang="en-US" i="1" dirty="0" smtClean="0"/>
          </a:p>
          <a:p>
            <a:pPr lvl="1" eaLnBrk="1" hangingPunct="1"/>
            <a:r>
              <a:rPr lang="en-US" dirty="0"/>
              <a:t>Computing</a:t>
            </a:r>
            <a:r>
              <a:rPr lang="en-US" dirty="0" smtClean="0"/>
              <a:t> new centers</a:t>
            </a:r>
          </a:p>
          <a:p>
            <a:pPr lvl="1" eaLnBrk="1" hangingPunct="1"/>
            <a:r>
              <a:rPr lang="en-US" dirty="0" smtClean="0"/>
              <a:t>Iterate…</a:t>
            </a:r>
          </a:p>
        </p:txBody>
      </p:sp>
    </p:spTree>
    <p:extLst>
      <p:ext uri="{BB962C8B-B14F-4D97-AF65-F5344CB8AC3E}">
        <p14:creationId xmlns:p14="http://schemas.microsoft.com/office/powerpoint/2010/main" val="12523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time </a:t>
            </a:r>
            <a:r>
              <a:rPr lang="en-US" dirty="0"/>
              <a:t>c</a:t>
            </a:r>
            <a:r>
              <a:rPr lang="en-US" dirty="0" smtClean="0"/>
              <a:t>omplexity</a:t>
            </a:r>
            <a:endParaRPr lang="en-US" dirty="0"/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39878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Variables: </a:t>
            </a:r>
            <a:r>
              <a:rPr lang="en-US" sz="2400" i="1" dirty="0" smtClean="0"/>
              <a:t>K</a:t>
            </a:r>
            <a:r>
              <a:rPr lang="en-US" sz="2400" dirty="0" smtClean="0"/>
              <a:t> clusters, </a:t>
            </a:r>
            <a:r>
              <a:rPr lang="en-US" sz="2400" i="1" dirty="0" err="1" smtClean="0"/>
              <a:t>n</a:t>
            </a:r>
            <a:r>
              <a:rPr lang="en-US" sz="2400" dirty="0" smtClean="0"/>
              <a:t> data points, </a:t>
            </a:r>
            <a:br>
              <a:rPr lang="en-US" sz="2400" dirty="0" smtClean="0"/>
            </a:br>
            <a:r>
              <a:rPr lang="en-US" sz="2400" i="1" dirty="0" err="1" smtClean="0"/>
              <a:t>m</a:t>
            </a:r>
            <a:r>
              <a:rPr lang="en-US" sz="2400" dirty="0" smtClean="0"/>
              <a:t> features/dimensions, </a:t>
            </a:r>
            <a:r>
              <a:rPr lang="en-US" sz="2400" i="1" dirty="0" smtClean="0"/>
              <a:t>I</a:t>
            </a:r>
            <a:r>
              <a:rPr lang="en-US" sz="2400" dirty="0" smtClean="0"/>
              <a:t> iterations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What is the runtime complexity?</a:t>
            </a:r>
          </a:p>
          <a:p>
            <a:pPr lvl="1" eaLnBrk="1" hangingPunct="1"/>
            <a:r>
              <a:rPr lang="en-US" sz="2000" dirty="0" smtClean="0"/>
              <a:t>Computing </a:t>
            </a:r>
            <a:r>
              <a:rPr lang="en-US" sz="2000" dirty="0"/>
              <a:t>distance between two</a:t>
            </a:r>
            <a:r>
              <a:rPr lang="en-US" sz="2000" dirty="0" smtClean="0"/>
              <a:t> points </a:t>
            </a:r>
            <a:r>
              <a:rPr lang="en-US" sz="2000" dirty="0"/>
              <a:t>is O</a:t>
            </a:r>
            <a:r>
              <a:rPr lang="en-US" sz="2000" i="1" dirty="0"/>
              <a:t>(m)</a:t>
            </a:r>
            <a:r>
              <a:rPr lang="en-US" sz="2000" dirty="0"/>
              <a:t> where </a:t>
            </a:r>
            <a:r>
              <a:rPr lang="en-US" sz="2000" i="1" dirty="0"/>
              <a:t>m</a:t>
            </a:r>
            <a:r>
              <a:rPr lang="en-US" sz="2000" dirty="0"/>
              <a:t> is the dimensionality of the </a:t>
            </a:r>
            <a:r>
              <a:rPr lang="en-US" sz="2000" dirty="0" smtClean="0"/>
              <a:t>vectors/number of features.</a:t>
            </a:r>
            <a:endParaRPr lang="en-US" sz="2000" dirty="0"/>
          </a:p>
          <a:p>
            <a:pPr lvl="1" eaLnBrk="1" hangingPunct="1"/>
            <a:r>
              <a:rPr lang="en-US" sz="2000" dirty="0"/>
              <a:t>Reassigning clusters: </a:t>
            </a:r>
            <a:r>
              <a:rPr lang="en-US" sz="2000" dirty="0" err="1"/>
              <a:t>O</a:t>
            </a:r>
            <a:r>
              <a:rPr lang="en-US" sz="2000" i="1" dirty="0" err="1"/>
              <a:t>(Kn</a:t>
            </a:r>
            <a:r>
              <a:rPr lang="en-US" sz="2000" i="1" dirty="0"/>
              <a:t>)</a:t>
            </a:r>
            <a:r>
              <a:rPr lang="en-US" sz="2000" dirty="0"/>
              <a:t> distance computations, or </a:t>
            </a:r>
            <a:r>
              <a:rPr lang="en-US" sz="2000" dirty="0" err="1"/>
              <a:t>O</a:t>
            </a:r>
            <a:r>
              <a:rPr lang="en-US" sz="2000" i="1" dirty="0" err="1"/>
              <a:t>(Knm</a:t>
            </a:r>
            <a:r>
              <a:rPr lang="en-US" sz="2000" i="1" dirty="0" smtClean="0"/>
              <a:t>)</a:t>
            </a:r>
          </a:p>
          <a:p>
            <a:pPr lvl="1" eaLnBrk="1" hangingPunct="1"/>
            <a:r>
              <a:rPr lang="en-US" sz="2000" dirty="0"/>
              <a:t>Computing </a:t>
            </a:r>
            <a:r>
              <a:rPr lang="en-US" sz="2000" dirty="0" err="1"/>
              <a:t>centroids</a:t>
            </a:r>
            <a:r>
              <a:rPr lang="en-US" sz="2000" dirty="0"/>
              <a:t>: Each</a:t>
            </a:r>
            <a:r>
              <a:rPr lang="en-US" sz="2000" dirty="0" smtClean="0"/>
              <a:t> points gets </a:t>
            </a:r>
            <a:r>
              <a:rPr lang="en-US" sz="2000" dirty="0"/>
              <a:t>added once to some </a:t>
            </a:r>
            <a:r>
              <a:rPr lang="en-US" sz="2000" dirty="0" err="1"/>
              <a:t>centroid</a:t>
            </a:r>
            <a:r>
              <a:rPr lang="en-US" sz="2000" dirty="0"/>
              <a:t>: </a:t>
            </a:r>
            <a:r>
              <a:rPr lang="en-US" sz="2000" dirty="0" err="1"/>
              <a:t>O</a:t>
            </a:r>
            <a:r>
              <a:rPr lang="en-US" sz="2000" i="1" dirty="0" err="1"/>
              <a:t>(nm</a:t>
            </a:r>
            <a:r>
              <a:rPr lang="en-US" sz="2000" i="1" dirty="0" smtClean="0"/>
              <a:t>)</a:t>
            </a:r>
          </a:p>
          <a:p>
            <a:pPr lvl="1" eaLnBrk="1" hangingPunct="1"/>
            <a:r>
              <a:rPr lang="en-US" sz="2000" dirty="0"/>
              <a:t>Assume these two steps are each done once for </a:t>
            </a:r>
            <a:r>
              <a:rPr lang="en-US" sz="2000" i="1" dirty="0"/>
              <a:t>I</a:t>
            </a:r>
            <a:r>
              <a:rPr lang="en-US" sz="2000" dirty="0"/>
              <a:t> iterations:  </a:t>
            </a:r>
            <a:r>
              <a:rPr lang="en-US" sz="2000" dirty="0" err="1"/>
              <a:t>O</a:t>
            </a:r>
            <a:r>
              <a:rPr lang="en-US" sz="2000" i="1" dirty="0" err="1"/>
              <a:t>(</a:t>
            </a:r>
            <a:r>
              <a:rPr lang="en-US" sz="2000" i="1" dirty="0" err="1" smtClean="0"/>
              <a:t>Iknm</a:t>
            </a:r>
            <a:r>
              <a:rPr lang="en-US" sz="2000" i="1" dirty="0" smtClean="0"/>
              <a:t>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805451"/>
            <a:ext cx="697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In practice, K-means converges quickly and is fairly fast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6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A Good Clustering?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8305800" cy="2362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/>
              <a:t>Internal criterion: A good clustering will produce high quality clusters in which:</a:t>
            </a:r>
          </a:p>
          <a:p>
            <a:pPr lvl="1" eaLnBrk="1" hangingPunct="1"/>
            <a:r>
              <a:rPr lang="en-US" dirty="0">
                <a:ea typeface="ＭＳ Ｐゴシック" charset="-128"/>
              </a:rPr>
              <a:t>the </a:t>
            </a:r>
            <a:r>
              <a:rPr lang="en-US" u="sng" dirty="0">
                <a:ea typeface="ＭＳ Ｐゴシック" charset="-128"/>
              </a:rPr>
              <a:t>intra-class</a:t>
            </a:r>
            <a:r>
              <a:rPr lang="en-US" dirty="0">
                <a:ea typeface="ＭＳ Ｐゴシック" charset="-128"/>
              </a:rPr>
              <a:t> (that is, intra-cluster) similarity is high</a:t>
            </a:r>
          </a:p>
          <a:p>
            <a:pPr lvl="1" eaLnBrk="1" hangingPunct="1"/>
            <a:r>
              <a:rPr lang="en-US" dirty="0">
                <a:ea typeface="ＭＳ Ｐゴシック" charset="-128"/>
              </a:rPr>
              <a:t>the </a:t>
            </a:r>
            <a:r>
              <a:rPr lang="en-US" u="sng" dirty="0">
                <a:ea typeface="ＭＳ Ｐゴシック" charset="-128"/>
              </a:rPr>
              <a:t>inter-class</a:t>
            </a:r>
            <a:r>
              <a:rPr lang="en-US" dirty="0">
                <a:ea typeface="ＭＳ Ｐゴシック" charset="-128"/>
              </a:rPr>
              <a:t> similarity is </a:t>
            </a:r>
            <a:r>
              <a:rPr lang="en-US" dirty="0" smtClean="0">
                <a:ea typeface="ＭＳ Ｐゴシック" charset="-128"/>
              </a:rPr>
              <a:t>low</a:t>
            </a:r>
            <a:endParaRPr lang="en-US" dirty="0"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5486400"/>
            <a:ext cx="453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would you evaluate clustering?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229600" cy="990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 smtClean="0"/>
              <a:t>Use data with known classes</a:t>
            </a:r>
          </a:p>
          <a:p>
            <a:pPr lvl="1" eaLnBrk="1" hangingPunct="1"/>
            <a:r>
              <a:rPr lang="en-US" sz="2000" dirty="0" smtClean="0"/>
              <a:t>For example, document classification data</a:t>
            </a:r>
          </a:p>
          <a:p>
            <a:pPr marL="0" indent="0" eaLnBrk="1" hangingPunct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219200" y="3505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19200" y="4114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19200" y="4724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5334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219200" y="5943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3505200"/>
            <a:ext cx="2286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09800" y="4114800"/>
            <a:ext cx="2286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09800" y="4724400"/>
            <a:ext cx="2286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09800" y="5334000"/>
            <a:ext cx="2286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09800" y="5943600"/>
            <a:ext cx="2286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2400" y="2971800"/>
            <a:ext cx="725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058000" y="2971800"/>
            <a:ext cx="708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</a:t>
            </a:r>
            <a:r>
              <a:rPr lang="en-US" sz="2000" dirty="0" smtClean="0"/>
              <a:t>abel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038600" y="34290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If we clustered this data (ignoring labels) what would we like to see?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2400" y="4626114"/>
            <a:ext cx="3605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R</a:t>
            </a:r>
            <a:r>
              <a:rPr lang="en-US" sz="2000" dirty="0" smtClean="0">
                <a:solidFill>
                  <a:srgbClr val="0000FF"/>
                </a:solidFill>
              </a:rPr>
              <a:t>eproduces </a:t>
            </a:r>
            <a:r>
              <a:rPr lang="en-US" sz="2000" dirty="0">
                <a:solidFill>
                  <a:srgbClr val="0000FF"/>
                </a:solidFill>
              </a:rPr>
              <a:t>class partitions</a:t>
            </a:r>
          </a:p>
          <a:p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8600" y="55626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How can we quantify this?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10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153400" cy="457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dirty="0" smtClean="0">
                <a:solidFill>
                  <a:srgbClr val="0000FF"/>
                </a:solidFill>
                <a:ea typeface="Arial" charset="0"/>
                <a:cs typeface="Arial" charset="0"/>
              </a:rPr>
              <a:t>Purity</a:t>
            </a:r>
            <a:r>
              <a:rPr lang="en-US" sz="2400" dirty="0" smtClean="0">
                <a:ea typeface="Arial" charset="0"/>
                <a:cs typeface="Arial" charset="0"/>
              </a:rPr>
              <a:t>, </a:t>
            </a:r>
            <a:r>
              <a:rPr lang="en-US" altLang="ja-JP" sz="2400" dirty="0" smtClean="0"/>
              <a:t>the proportion of the dominant class in the cluster</a:t>
            </a:r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809625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429000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6351588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339966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62063" y="4519613"/>
            <a:ext cx="1063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776663" y="4519613"/>
            <a:ext cx="1330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823075" y="4519613"/>
            <a:ext cx="1260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91911" y="5257800"/>
            <a:ext cx="4822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Cluster I: Purity = 1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/4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(max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(3,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1, 0)) = 3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91911" y="5732166"/>
            <a:ext cx="455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II: Purity = 1/6 (max(1, 4, 1)) = 4/6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69686" y="6189366"/>
            <a:ext cx="464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III: Purity = 1/5 (max(2, 0, 3)) = 3/5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19800" y="5791200"/>
            <a:ext cx="2023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Overall purity?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6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505200"/>
            <a:ext cx="7772400" cy="3124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Cluster </a:t>
            </a:r>
            <a:r>
              <a:rPr lang="en-US" dirty="0"/>
              <a:t>average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Weighted average: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733800" y="3886200"/>
          <a:ext cx="20129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Equation" r:id="rId3" imgW="1117600" imgH="558800" progId="Equation.3">
                  <p:embed/>
                </p:oleObj>
              </mc:Choice>
              <mc:Fallback>
                <p:oleObj name="Equation" r:id="rId3" imgW="1117600" imgH="558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3886200"/>
                        <a:ext cx="201295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362200" y="1752600"/>
            <a:ext cx="4822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Cluster I: Purity = 1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/4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(max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(3,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1, 0)) = 3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362200" y="2226966"/>
            <a:ext cx="455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II: Purity = 1/6 (max(1, 4, 1)) = 4/6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339975" y="2684166"/>
            <a:ext cx="464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III: Purity = 1/5 (max(2, 0, 3)) = 3/5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810000" y="5638800"/>
          <a:ext cx="418623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5" imgW="2324100" imgH="558800" progId="Equation.3">
                  <p:embed/>
                </p:oleObj>
              </mc:Choice>
              <mc:Fallback>
                <p:oleObj name="Equation" r:id="rId5" imgW="2324100" imgH="5588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0" y="5638800"/>
                        <a:ext cx="4186238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0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Purity issues…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76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dirty="0" smtClean="0">
                <a:solidFill>
                  <a:srgbClr val="0000FF"/>
                </a:solidFill>
                <a:ea typeface="Arial" charset="0"/>
                <a:cs typeface="Arial" charset="0"/>
              </a:rPr>
              <a:t>Purity</a:t>
            </a:r>
            <a:r>
              <a:rPr lang="en-US" sz="2400" dirty="0" smtClean="0">
                <a:ea typeface="Arial" charset="0"/>
                <a:cs typeface="Arial" charset="0"/>
              </a:rPr>
              <a:t>, </a:t>
            </a:r>
            <a:r>
              <a:rPr lang="en-US" altLang="ja-JP" sz="2400" dirty="0" smtClean="0"/>
              <a:t>the proportion of the dominant class in the cluster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marL="0" indent="0" eaLnBrk="1" hangingPunct="1">
              <a:buNone/>
            </a:pPr>
            <a:r>
              <a:rPr lang="en-US" dirty="0" smtClean="0"/>
              <a:t>Good for comparing two algorithms, but not understanding how well a single algorithm is doing, </a:t>
            </a:r>
            <a:r>
              <a:rPr lang="en-US" dirty="0" smtClean="0">
                <a:solidFill>
                  <a:srgbClr val="FF0000"/>
                </a:solidFill>
              </a:rPr>
              <a:t>why?</a:t>
            </a:r>
            <a:endParaRPr lang="en-US" sz="2200" dirty="0" smtClean="0"/>
          </a:p>
          <a:p>
            <a:pPr lvl="1" eaLnBrk="1" hangingPunct="1"/>
            <a:r>
              <a:rPr lang="en-US" sz="2200" dirty="0" smtClean="0"/>
              <a:t>Increasing the number of clusters increases purity</a:t>
            </a:r>
          </a:p>
          <a:p>
            <a:pPr marL="914400" lvl="2" indent="0" eaLnBrk="1" hangingPunct="1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95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Purity isn’t perfect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828800" y="2209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876800" y="2209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362200" y="2590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286000" y="34290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819400" y="2743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048000" y="3124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200400" y="2667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124200" y="3505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181600" y="2895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410200" y="2590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334000" y="34290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867400" y="2743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91200" y="35052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667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172200" y="3505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81200" y="4375463"/>
            <a:ext cx="48534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Which is better based on purity?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Which do you think is better?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Ideas?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3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33400" y="609600"/>
          <a:ext cx="8229600" cy="6292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Document" r:id="rId3" imgW="7086600" imgH="5486400" progId="Word.Document.8">
                  <p:embed/>
                </p:oleObj>
              </mc:Choice>
              <mc:Fallback>
                <p:oleObj name="Document" r:id="rId3" imgW="7086600" imgH="5486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609600"/>
                        <a:ext cx="8229600" cy="629223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6172200" y="805835"/>
            <a:ext cx="247996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Data from Garber et al.</a:t>
            </a:r>
          </a:p>
          <a:p>
            <a:r>
              <a:rPr lang="en-US" sz="1600" dirty="0"/>
              <a:t>PNAS (98), 2001.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Gene expression data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68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Average entropy</a:t>
            </a:r>
            <a:r>
              <a:rPr lang="en-US" dirty="0" smtClean="0"/>
              <a:t> of classes in clusters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2631" y="3810000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p(</a:t>
            </a:r>
            <a:r>
              <a:rPr lang="en-US" sz="2400" dirty="0" err="1" smtClean="0"/>
              <a:t>class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) is proportion of class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 in cluster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717571" y="2614300"/>
          <a:ext cx="6573923" cy="893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Equation" r:id="rId3" imgW="2717800" imgH="368300" progId="Equation.3">
                  <p:embed/>
                </p:oleObj>
              </mc:Choice>
              <mc:Fallback>
                <p:oleObj name="Equation" r:id="rId3" imgW="2717800" imgH="3683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7571" y="2614300"/>
                        <a:ext cx="6573923" cy="893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39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68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Average entropy</a:t>
            </a:r>
            <a:r>
              <a:rPr lang="en-US" dirty="0" smtClean="0"/>
              <a:t> of classes in clusters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752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800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057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86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209800" y="45720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743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667000" y="46482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971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124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048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05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334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45720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715000" y="46482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172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096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200" y="5715000"/>
            <a:ext cx="1412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entropy?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1577043" y="2417762"/>
          <a:ext cx="6017529" cy="81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Equation" r:id="rId3" imgW="2717800" imgH="368300" progId="Equation.3">
                  <p:embed/>
                </p:oleObj>
              </mc:Choice>
              <mc:Fallback>
                <p:oleObj name="Equation" r:id="rId3" imgW="2717800" imgH="3683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043" y="2417762"/>
                        <a:ext cx="6017529" cy="817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0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68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Average entropy</a:t>
            </a:r>
            <a:r>
              <a:rPr lang="en-US" dirty="0" smtClean="0"/>
              <a:t> of classes in clusters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752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800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057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86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209800" y="45720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743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667000" y="46482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971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124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048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05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334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45720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715000" y="46482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172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096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414085" y="5948363"/>
          <a:ext cx="2957749" cy="363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Equation" r:id="rId3" imgW="1651000" imgH="203200" progId="Equation.3">
                  <p:embed/>
                </p:oleObj>
              </mc:Choice>
              <mc:Fallback>
                <p:oleObj name="Equation" r:id="rId3" imgW="1651000" imgH="2032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085" y="5948363"/>
                        <a:ext cx="2957749" cy="363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3825720" y="5943600"/>
          <a:ext cx="5096940" cy="36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Equation" r:id="rId5" imgW="2806700" imgH="203200" progId="Equation.3">
                  <p:embed/>
                </p:oleObj>
              </mc:Choice>
              <mc:Fallback>
                <p:oleObj name="Equation" r:id="rId5" imgW="2806700" imgH="20320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5720" y="5943600"/>
                        <a:ext cx="5096940" cy="368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1577043" y="2417762"/>
          <a:ext cx="6017529" cy="81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Equation" r:id="rId7" imgW="2717800" imgH="368300" progId="Equation.3">
                  <p:embed/>
                </p:oleObj>
              </mc:Choice>
              <mc:Fallback>
                <p:oleObj name="Equation" r:id="rId7" imgW="2717800" imgH="3683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043" y="2417762"/>
                        <a:ext cx="6017529" cy="817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350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3962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Determining K is challenging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Spherical assumption about the data (distance to cluster center)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Hard clustering isn’t always right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Greedy approach</a:t>
            </a:r>
          </a:p>
        </p:txBody>
      </p:sp>
    </p:spTree>
    <p:extLst>
      <p:ext uri="{BB962C8B-B14F-4D97-AF65-F5344CB8AC3E}">
        <p14:creationId xmlns:p14="http://schemas.microsoft.com/office/powerpoint/2010/main" val="18938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K-means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048000" y="1981200"/>
            <a:ext cx="2209800" cy="2743200"/>
            <a:chOff x="3124200" y="3657600"/>
            <a:chExt cx="2209800" cy="2743200"/>
          </a:xfrm>
        </p:grpSpPr>
        <p:sp>
          <p:nvSpPr>
            <p:cNvPr id="4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752600" y="556260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would K-means give us here?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Assumes spherical clusters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24200" y="2057400"/>
            <a:ext cx="2209800" cy="2743200"/>
            <a:chOff x="3124200" y="3657600"/>
            <a:chExt cx="2209800" cy="2743200"/>
          </a:xfrm>
        </p:grpSpPr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743200" y="1905000"/>
            <a:ext cx="2895600" cy="1371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2819400" y="3200400"/>
            <a:ext cx="2971800" cy="1752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76400" y="5862935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k-means assumes spherical clusters!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9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K-means: </a:t>
            </a:r>
            <a:r>
              <a:rPr lang="en-US" dirty="0" smtClean="0"/>
              <a:t>another view</a:t>
            </a:r>
            <a:endParaRPr lang="en-US" dirty="0"/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Oval 11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Oval 13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K-means: another view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038600" y="1889779"/>
            <a:ext cx="2133600" cy="2104077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78960" y="2377825"/>
            <a:ext cx="1051680" cy="112737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89728" y="2575579"/>
            <a:ext cx="2133600" cy="2104077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30088" y="3063625"/>
            <a:ext cx="1051680" cy="1127375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085749" y="2651169"/>
            <a:ext cx="2133600" cy="2104077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26109" y="3139215"/>
            <a:ext cx="1051680" cy="1127375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4915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038600" y="1889779"/>
            <a:ext cx="2133600" cy="2104077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78960" y="2377825"/>
            <a:ext cx="1051680" cy="112737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89728" y="2575579"/>
            <a:ext cx="2133600" cy="2104077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30088" y="3063625"/>
            <a:ext cx="1051680" cy="1127375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085749" y="2651169"/>
            <a:ext cx="2133600" cy="2104077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26109" y="3139215"/>
            <a:ext cx="1051680" cy="1127375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8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7" name="Rectangle 15"/>
          <p:cNvSpPr>
            <a:spLocks noChangeArrowheads="1"/>
          </p:cNvSpPr>
          <p:nvPr/>
        </p:nvSpPr>
        <p:spPr bwMode="auto">
          <a:xfrm>
            <a:off x="2209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8" name="Rectangle 16"/>
          <p:cNvSpPr>
            <a:spLocks noChangeArrowheads="1"/>
          </p:cNvSpPr>
          <p:nvPr/>
        </p:nvSpPr>
        <p:spPr bwMode="auto">
          <a:xfrm>
            <a:off x="4495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9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63410" y="1904898"/>
            <a:ext cx="2133600" cy="2104077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03770" y="2392944"/>
            <a:ext cx="1051680" cy="112737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83120" y="2803672"/>
            <a:ext cx="2133600" cy="2104077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23480" y="3291718"/>
            <a:ext cx="1051680" cy="1127375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80880" y="3657853"/>
            <a:ext cx="2133600" cy="2104077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821240" y="4145899"/>
            <a:ext cx="1051680" cy="1127375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24000" y="6179445"/>
            <a:ext cx="6436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Iteratively learning a collection of spherical clusters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 w="38100" cmpd="sng"/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4234</TotalTime>
  <Words>3516</Words>
  <Application>Microsoft Office PowerPoint</Application>
  <PresentationFormat>Ekran Gösterisi (4:3)</PresentationFormat>
  <Paragraphs>677</Paragraphs>
  <Slides>130</Slides>
  <Notes>20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14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2</vt:i4>
      </vt:variant>
      <vt:variant>
        <vt:lpstr>Slayt Başlıkları</vt:lpstr>
      </vt:variant>
      <vt:variant>
        <vt:i4>130</vt:i4>
      </vt:variant>
    </vt:vector>
  </HeadingPairs>
  <TitlesOfParts>
    <vt:vector size="147" baseType="lpstr">
      <vt:lpstr>ＭＳ Ｐゴシック</vt:lpstr>
      <vt:lpstr>Arial</vt:lpstr>
      <vt:lpstr>Bitstream Vera Sans</vt:lpstr>
      <vt:lpstr>Calibri</vt:lpstr>
      <vt:lpstr>Courier New</vt:lpstr>
      <vt:lpstr>Lucida Grande</vt:lpstr>
      <vt:lpstr>Lucida Sans</vt:lpstr>
      <vt:lpstr>Sitka Small</vt:lpstr>
      <vt:lpstr>Symbol</vt:lpstr>
      <vt:lpstr>Times</vt:lpstr>
      <vt:lpstr>Times New Roman</vt:lpstr>
      <vt:lpstr>Tw Cen MT</vt:lpstr>
      <vt:lpstr>Wingdings</vt:lpstr>
      <vt:lpstr>Wingdings 2</vt:lpstr>
      <vt:lpstr>Median</vt:lpstr>
      <vt:lpstr>Document</vt:lpstr>
      <vt:lpstr>Equation</vt:lpstr>
      <vt:lpstr>PowerPoint Sunusu</vt:lpstr>
      <vt:lpstr>Supervised learning</vt:lpstr>
      <vt:lpstr>Unsupervised learning</vt:lpstr>
      <vt:lpstr>Unsupervised learning</vt:lpstr>
      <vt:lpstr>Unsupervised learning applications</vt:lpstr>
      <vt:lpstr>Unsupervised learning: clustering</vt:lpstr>
      <vt:lpstr>Unsupervised learning: modeling</vt:lpstr>
      <vt:lpstr>Clustering</vt:lpstr>
      <vt:lpstr>PowerPoint Sunusu</vt:lpstr>
      <vt:lpstr>Face Clustering</vt:lpstr>
      <vt:lpstr>Face clustering</vt:lpstr>
      <vt:lpstr>Search result clustering</vt:lpstr>
      <vt:lpstr>Google News</vt:lpstr>
      <vt:lpstr>Clustering in search advertising</vt:lpstr>
      <vt:lpstr>Clustering applications</vt:lpstr>
      <vt:lpstr>Data visualization</vt:lpstr>
      <vt:lpstr>A data set with clear cluster structure</vt:lpstr>
      <vt:lpstr>Issues for clustering</vt:lpstr>
      <vt:lpstr>Clustering Algorithms</vt:lpstr>
      <vt:lpstr>Hard vs. soft clustering</vt:lpstr>
      <vt:lpstr>K-means</vt:lpstr>
      <vt:lpstr>K-means: an example</vt:lpstr>
      <vt:lpstr>K-means: Initialize centers randomly</vt:lpstr>
      <vt:lpstr>K-means: assign points to nearest center</vt:lpstr>
      <vt:lpstr>K-means: readjust centers</vt:lpstr>
      <vt:lpstr>K-means: assign points to nearest center</vt:lpstr>
      <vt:lpstr>K-means: readjust centers</vt:lpstr>
      <vt:lpstr>K-means: assign points to nearest center</vt:lpstr>
      <vt:lpstr>K-means: readjust centers</vt:lpstr>
      <vt:lpstr>K-means: assign points to nearest center</vt:lpstr>
      <vt:lpstr>K-means</vt:lpstr>
      <vt:lpstr>K-means</vt:lpstr>
      <vt:lpstr>K-means</vt:lpstr>
      <vt:lpstr>Distance measures</vt:lpstr>
      <vt:lpstr>Clustering documents (e.g. news data)</vt:lpstr>
      <vt:lpstr>When Euclidean distance doesn’t work</vt:lpstr>
      <vt:lpstr>Issues with Euclidian distance</vt:lpstr>
      <vt:lpstr>cosine similarity</vt:lpstr>
      <vt:lpstr>cosine distance</vt:lpstr>
      <vt:lpstr>K-means</vt:lpstr>
      <vt:lpstr>K-means</vt:lpstr>
      <vt:lpstr>K-means</vt:lpstr>
      <vt:lpstr>K-means loss function</vt:lpstr>
      <vt:lpstr>Minimizing k-means loss</vt:lpstr>
      <vt:lpstr>Minimizing k-means loss</vt:lpstr>
      <vt:lpstr>Minimizing k-means loss</vt:lpstr>
      <vt:lpstr>Minimizing k-means loss</vt:lpstr>
      <vt:lpstr>K-means variations/parameters</vt:lpstr>
      <vt:lpstr>K-means variations/parameters</vt:lpstr>
      <vt:lpstr>K-means: Initialize centers randomly</vt:lpstr>
      <vt:lpstr>Seed choice</vt:lpstr>
      <vt:lpstr>Furthest centers heuristic</vt:lpstr>
      <vt:lpstr>K-means: Initialize furthest from centers</vt:lpstr>
      <vt:lpstr>K-means: Initialize furthest from centers</vt:lpstr>
      <vt:lpstr>K-means: Initialize furthest from centers</vt:lpstr>
      <vt:lpstr>K-means: Initialize furthest from centers</vt:lpstr>
      <vt:lpstr>K-means: Initialize furthest from centers</vt:lpstr>
      <vt:lpstr>Furthest points concerns</vt:lpstr>
      <vt:lpstr>Furthest points concerns</vt:lpstr>
      <vt:lpstr>Furthest points concerns</vt:lpstr>
      <vt:lpstr>K-means++</vt:lpstr>
      <vt:lpstr>K-means++</vt:lpstr>
      <vt:lpstr>Scalable K-Means++</vt:lpstr>
      <vt:lpstr>K-means variations/parameters</vt:lpstr>
      <vt:lpstr>How Many Clusters?</vt:lpstr>
      <vt:lpstr>Many approaches</vt:lpstr>
      <vt:lpstr>k-means loss revisited</vt:lpstr>
      <vt:lpstr>k-means loss revisited</vt:lpstr>
      <vt:lpstr>k-means loss revisited</vt:lpstr>
      <vt:lpstr>k-means loss revisited</vt:lpstr>
      <vt:lpstr>Statistical approach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On synthetic data</vt:lpstr>
      <vt:lpstr>Compared to other approaches</vt:lpstr>
      <vt:lpstr>K-Means time complexity</vt:lpstr>
      <vt:lpstr>K-Means time complexity</vt:lpstr>
      <vt:lpstr>What Is A Good Clustering?</vt:lpstr>
      <vt:lpstr>Common approach: use labeled data</vt:lpstr>
      <vt:lpstr>Common approach: use labeled data</vt:lpstr>
      <vt:lpstr>Overall purity</vt:lpstr>
      <vt:lpstr>Purity issues…</vt:lpstr>
      <vt:lpstr>Purity isn’t perfect</vt:lpstr>
      <vt:lpstr>Common approach: use labeled data</vt:lpstr>
      <vt:lpstr>Common approach: use labeled data</vt:lpstr>
      <vt:lpstr>Common approach: use labeled data</vt:lpstr>
      <vt:lpstr>Problems with K-means</vt:lpstr>
      <vt:lpstr>Problems with K-means</vt:lpstr>
      <vt:lpstr>Assumes spherical clusters</vt:lpstr>
      <vt:lpstr>K-means: another view</vt:lpstr>
      <vt:lpstr>K-means: another view</vt:lpstr>
      <vt:lpstr>K-means: assign points to nearest center</vt:lpstr>
      <vt:lpstr>K-means: readjust centers</vt:lpstr>
      <vt:lpstr>Expectation Maximization (EM) clustering: mixtures of Gaussians</vt:lpstr>
      <vt:lpstr>EM clustering</vt:lpstr>
      <vt:lpstr>Soft clustering</vt:lpstr>
      <vt:lpstr>EM clustering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Model: mixture of Gaussians</vt:lpstr>
      <vt:lpstr>Gaussian in 1D</vt:lpstr>
      <vt:lpstr>Gaussian in multiple dimensions</vt:lpstr>
      <vt:lpstr>PowerPoint Sunusu</vt:lpstr>
      <vt:lpstr>PowerPoint Sunusu</vt:lpstr>
      <vt:lpstr>PowerPoint Sunusu</vt:lpstr>
      <vt:lpstr>Fitting a Gaussian</vt:lpstr>
      <vt:lpstr>Fitting a Gaussian</vt:lpstr>
      <vt:lpstr>PowerPoint Sunusu</vt:lpstr>
      <vt:lpstr>PowerPoint Sunusu</vt:lpstr>
      <vt:lpstr>E and M steps: creating a better model</vt:lpstr>
      <vt:lpstr>Similar to k-means</vt:lpstr>
      <vt:lpstr>E and M steps</vt:lpstr>
      <vt:lpstr>EM</vt:lpstr>
      <vt:lpstr>EM is a general framework</vt:lpstr>
      <vt:lpstr>EM shows up all over the place</vt:lpstr>
      <vt:lpstr>Other clustering algorithms</vt:lpstr>
      <vt:lpstr>Non-gaussian data</vt:lpstr>
      <vt:lpstr>Spectral clustering examples</vt:lpstr>
      <vt:lpstr>Spectral clustering examples</vt:lpstr>
      <vt:lpstr>Spectral clustering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243</cp:revision>
  <dcterms:created xsi:type="dcterms:W3CDTF">2013-09-08T20:10:23Z</dcterms:created>
  <dcterms:modified xsi:type="dcterms:W3CDTF">2018-12-20T08:19:26Z</dcterms:modified>
</cp:coreProperties>
</file>